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2"/>
  </p:notesMasterIdLst>
  <p:sldIdLst>
    <p:sldId id="256" r:id="rId2"/>
    <p:sldId id="257" r:id="rId3"/>
    <p:sldId id="270" r:id="rId4"/>
    <p:sldId id="271" r:id="rId5"/>
    <p:sldId id="272" r:id="rId6"/>
    <p:sldId id="273" r:id="rId7"/>
    <p:sldId id="282" r:id="rId8"/>
    <p:sldId id="283" r:id="rId9"/>
    <p:sldId id="275" r:id="rId10"/>
    <p:sldId id="269" r:id="rId11"/>
    <p:sldId id="276" r:id="rId12"/>
    <p:sldId id="281" r:id="rId13"/>
    <p:sldId id="284" r:id="rId14"/>
    <p:sldId id="285" r:id="rId15"/>
    <p:sldId id="286" r:id="rId16"/>
    <p:sldId id="287" r:id="rId17"/>
    <p:sldId id="277" r:id="rId18"/>
    <p:sldId id="278" r:id="rId19"/>
    <p:sldId id="280" r:id="rId20"/>
    <p:sldId id="267" r:id="rId21"/>
  </p:sldIdLst>
  <p:sldSz cx="9144000" cy="5143500" type="screen16x9"/>
  <p:notesSz cx="6858000" cy="9144000"/>
  <p:embeddedFontLst>
    <p:embeddedFont>
      <p:font typeface="Consolas" panose="020B0609020204030204" pitchFamily="49" charset="0"/>
      <p:regular r:id="rId23"/>
      <p:bold r:id="rId24"/>
      <p:italic r:id="rId25"/>
      <p:boldItalic r:id="rId26"/>
    </p:embeddedFont>
    <p:embeddedFont>
      <p:font typeface="Montserrat" pitchFamily="2" charset="77"/>
      <p:regular r:id="rId27"/>
      <p:bold r:id="rId28"/>
      <p:italic r:id="rId29"/>
      <p:boldItalic r:id="rId30"/>
    </p:embeddedFont>
    <p:embeddedFont>
      <p:font typeface="Montserrat Black" panose="020F0502020204030204" pitchFamily="34" charset="0"/>
      <p:bold r:id="rId31"/>
      <p:italic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35">
          <p15:clr>
            <a:srgbClr val="A4A3A4"/>
          </p15:clr>
        </p15:guide>
        <p15:guide id="2" pos="2880">
          <p15:clr>
            <a:srgbClr val="A4A3A4"/>
          </p15:clr>
        </p15:guide>
        <p15:guide id="3" pos="283">
          <p15:clr>
            <a:srgbClr val="9AA0A6"/>
          </p15:clr>
        </p15:guide>
        <p15:guide id="4" pos="5477">
          <p15:clr>
            <a:srgbClr val="9AA0A6"/>
          </p15:clr>
        </p15:guide>
        <p15:guide id="5" orient="horz" pos="3005">
          <p15:clr>
            <a:srgbClr val="9AA0A6"/>
          </p15:clr>
        </p15:guide>
        <p15:guide id="6" orient="horz" pos="794">
          <p15:clr>
            <a:srgbClr val="9AA0A6"/>
          </p15:clr>
        </p15:guide>
        <p15:guide id="7" orient="horz" pos="2774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609B"/>
    <a:srgbClr val="4343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A2C9FAB-2874-4607-9E5F-5376A0A64374}">
  <a:tblStyle styleId="{FA2C9FAB-2874-4607-9E5F-5376A0A6437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80"/>
    <p:restoredTop sz="82290"/>
  </p:normalViewPr>
  <p:slideViewPr>
    <p:cSldViewPr snapToGrid="0">
      <p:cViewPr varScale="1">
        <p:scale>
          <a:sx n="142" d="100"/>
          <a:sy n="142" d="100"/>
        </p:scale>
        <p:origin x="1440" y="176"/>
      </p:cViewPr>
      <p:guideLst>
        <p:guide orient="horz" pos="235"/>
        <p:guide pos="2880"/>
        <p:guide pos="283"/>
        <p:guide pos="5477"/>
        <p:guide orient="horz" pos="3005"/>
        <p:guide orient="horz" pos="794"/>
        <p:guide orient="horz" pos="277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1059654baf8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1059654baf8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27139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1059654baf8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1059654baf8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Pedir</a:t>
            </a:r>
            <a:r>
              <a:rPr lang="en-US" dirty="0"/>
              <a:t> para </a:t>
            </a:r>
            <a:r>
              <a:rPr lang="en-US" dirty="0" err="1"/>
              <a:t>verificar</a:t>
            </a:r>
            <a:r>
              <a:rPr lang="en-US" dirty="0"/>
              <a:t> se </a:t>
            </a:r>
            <a:r>
              <a:rPr lang="en-US" dirty="0" err="1"/>
              <a:t>elas</a:t>
            </a:r>
            <a:r>
              <a:rPr lang="en-US" dirty="0"/>
              <a:t> </a:t>
            </a:r>
            <a:r>
              <a:rPr lang="en-US" dirty="0" err="1"/>
              <a:t>já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o Python </a:t>
            </a:r>
            <a:r>
              <a:rPr lang="en-US" dirty="0" err="1"/>
              <a:t>instalado</a:t>
            </a:r>
            <a:r>
              <a:rPr lang="en-US" dirty="0"/>
              <a:t>: python –V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Desde</a:t>
            </a:r>
            <a:r>
              <a:rPr lang="en-US" dirty="0"/>
              <a:t> que </a:t>
            </a:r>
            <a:r>
              <a:rPr lang="en-US" dirty="0" err="1"/>
              <a:t>seja</a:t>
            </a:r>
            <a:r>
              <a:rPr lang="en-US" dirty="0"/>
              <a:t> o Python 3 </a:t>
            </a:r>
            <a:r>
              <a:rPr lang="en-US" dirty="0" err="1"/>
              <a:t>está</a:t>
            </a:r>
            <a:r>
              <a:rPr lang="en-US" dirty="0"/>
              <a:t> ok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Verificar</a:t>
            </a:r>
            <a:r>
              <a:rPr lang="en-US" dirty="0"/>
              <a:t> se </a:t>
            </a:r>
            <a:r>
              <a:rPr lang="en-US" dirty="0" err="1"/>
              <a:t>elas</a:t>
            </a:r>
            <a:r>
              <a:rPr lang="en-US" dirty="0"/>
              <a:t> </a:t>
            </a:r>
            <a:r>
              <a:rPr lang="en-US" dirty="0" err="1"/>
              <a:t>já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o </a:t>
            </a:r>
            <a:r>
              <a:rPr lang="en-US" dirty="0" err="1"/>
              <a:t>VSCode</a:t>
            </a:r>
            <a:r>
              <a:rPr lang="en-US" dirty="0"/>
              <a:t> </a:t>
            </a:r>
            <a:r>
              <a:rPr lang="en-US" dirty="0" err="1"/>
              <a:t>instalado</a:t>
            </a: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Verificar</a:t>
            </a:r>
            <a:r>
              <a:rPr lang="en-US" dirty="0"/>
              <a:t> se </a:t>
            </a:r>
            <a:r>
              <a:rPr lang="en-US" dirty="0" err="1"/>
              <a:t>já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o git </a:t>
            </a:r>
            <a:r>
              <a:rPr lang="en-US" dirty="0" err="1"/>
              <a:t>instalado</a:t>
            </a:r>
            <a:r>
              <a:rPr lang="en-US" dirty="0"/>
              <a:t>: git --version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623534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1059654baf8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1059654baf8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473141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1059654baf8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1059654baf8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297869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1059654baf8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1059654baf8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182901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1059654baf8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1059654baf8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84005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1059654baf8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1059654baf8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763736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1059654baf8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1059654baf8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567881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1059654baf8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1059654baf8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012362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1059654baf8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1059654baf8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038837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059654baf8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059654baf8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059654baf8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1059654baf8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1059654baf8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1059654baf8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78709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1059654baf8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1059654baf8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512090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059654baf8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1059654baf8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71600" marR="0" lvl="2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tabLst/>
              <a:defRPr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325452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1059654baf8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1059654baf8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397486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1059654baf8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1059654baf8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534607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1059654baf8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1059654baf8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55130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1059654baf8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1059654baf8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819185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git-scm.com/download" TargetMode="External"/><Relationship Id="rId3" Type="http://schemas.openxmlformats.org/officeDocument/2006/relationships/image" Target="../media/image6.png"/><Relationship Id="rId7" Type="http://schemas.openxmlformats.org/officeDocument/2006/relationships/hyperlink" Target="https://marketplace.visualstudio.com/items?itemName=ms-python.python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code.visualstudio.com/" TargetMode="External"/><Relationship Id="rId5" Type="http://schemas.openxmlformats.org/officeDocument/2006/relationships/hyperlink" Target="https://www.python.org/downloads/" TargetMode="Externa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linktr.ee/clarissesimoes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enti.com/ez6w9ewvnm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tiff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pypl.github.io/PYPL.html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github.com/WoMakersCode/intro-ao-python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docs.microsoft.com/pt-br/learn/modules/python-strings/" TargetMode="External"/><Relationship Id="rId4" Type="http://schemas.openxmlformats.org/officeDocument/2006/relationships/hyperlink" Target="https://docs.microsoft.com/pt-br/learn/modules/intro-to-python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450000" y="1080000"/>
            <a:ext cx="6582000" cy="24006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 err="1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Módulo</a:t>
            </a:r>
            <a:r>
              <a:rPr lang="en-US" sz="3600" dirty="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1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Introdução </a:t>
            </a:r>
            <a:r>
              <a:rPr lang="en-US" sz="3600" dirty="0" err="1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ao</a:t>
            </a:r>
            <a:r>
              <a:rPr lang="en-US" sz="3600" dirty="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Python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3600" dirty="0">
              <a:solidFill>
                <a:schemeClr val="lt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Aula 1</a:t>
            </a:r>
            <a:endParaRPr sz="3600" dirty="0">
              <a:solidFill>
                <a:schemeClr val="lt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55" name="Google Shape;55;p13"/>
          <p:cNvSpPr txBox="1"/>
          <p:nvPr/>
        </p:nvSpPr>
        <p:spPr>
          <a:xfrm>
            <a:off x="450001" y="4281942"/>
            <a:ext cx="6581999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 dirty="0" err="1">
                <a:solidFill>
                  <a:srgbClr val="FF609A"/>
                </a:solidFill>
                <a:latin typeface="Montserrat"/>
                <a:ea typeface="Montserrat"/>
                <a:cs typeface="Montserrat"/>
                <a:sym typeface="Montserrat"/>
              </a:rPr>
              <a:t>ConstruDelas</a:t>
            </a:r>
            <a:r>
              <a:rPr lang="pt-BR" sz="2000" b="1" dirty="0">
                <a:solidFill>
                  <a:srgbClr val="FF609A"/>
                </a:solidFill>
                <a:latin typeface="Montserrat"/>
                <a:ea typeface="Montserrat"/>
                <a:cs typeface="Montserrat"/>
                <a:sym typeface="Montserrat"/>
              </a:rPr>
              <a:t> 2022</a:t>
            </a:r>
            <a:endParaRPr lang="pt-BR" sz="2000" b="1" dirty="0">
              <a:solidFill>
                <a:srgbClr val="FF609A"/>
              </a:solidFill>
              <a:latin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/>
          <p:nvPr/>
        </p:nvSpPr>
        <p:spPr>
          <a:xfrm>
            <a:off x="395410" y="706169"/>
            <a:ext cx="8093497" cy="1661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pt-BR" sz="24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“</a:t>
            </a:r>
            <a:r>
              <a:rPr lang="pt-PT" sz="2400" b="1" dirty="0">
                <a:solidFill>
                  <a:schemeClr val="dk1"/>
                </a:solidFill>
                <a:latin typeface="Montserrat"/>
              </a:rPr>
              <a:t>Para terminar algo, você só precisa </a:t>
            </a:r>
            <a:r>
              <a:rPr lang="pt-PT" sz="2400" b="1" dirty="0">
                <a:solidFill>
                  <a:srgbClr val="FA609B"/>
                </a:solidFill>
                <a:latin typeface="Montserrat"/>
              </a:rPr>
              <a:t>começar</a:t>
            </a:r>
            <a:r>
              <a:rPr lang="pt-PT" sz="2400" b="1" dirty="0">
                <a:solidFill>
                  <a:schemeClr val="dk1"/>
                </a:solidFill>
                <a:latin typeface="Montserrat"/>
              </a:rPr>
              <a:t>.”</a:t>
            </a:r>
          </a:p>
          <a:p>
            <a:endParaRPr lang="pt-PT" sz="24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r>
              <a:rPr lang="pt-PT" sz="24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Eric </a:t>
            </a:r>
            <a:r>
              <a:rPr lang="pt-PT" sz="2400" b="1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Horvitz</a:t>
            </a:r>
            <a:endParaRPr lang="pt-PT" sz="24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r>
              <a:rPr lang="pt-PT" sz="24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Diretor da Microsoft Research</a:t>
            </a:r>
            <a:endParaRPr lang="en-US" sz="24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1" name="Google Shape;8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54019" y="4404127"/>
            <a:ext cx="1139979" cy="36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6"/>
          <p:cNvPicPr preferRelativeResize="0"/>
          <p:nvPr/>
        </p:nvPicPr>
        <p:blipFill rotWithShape="1">
          <a:blip r:embed="rId4">
            <a:alphaModFix amt="72000"/>
          </a:blip>
          <a:srcRect t="42847"/>
          <a:stretch/>
        </p:blipFill>
        <p:spPr>
          <a:xfrm>
            <a:off x="8918300" y="1260000"/>
            <a:ext cx="225700" cy="16622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218568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/>
          <p:nvPr/>
        </p:nvSpPr>
        <p:spPr>
          <a:xfrm>
            <a:off x="385616" y="391552"/>
            <a:ext cx="6276900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[Hora do Código]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Configuração de Ambiente</a:t>
            </a:r>
            <a:endParaRPr sz="24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1" name="Google Shape;8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54019" y="4404127"/>
            <a:ext cx="1139979" cy="36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6"/>
          <p:cNvPicPr preferRelativeResize="0"/>
          <p:nvPr/>
        </p:nvPicPr>
        <p:blipFill rotWithShape="1">
          <a:blip r:embed="rId4">
            <a:alphaModFix amt="72000"/>
          </a:blip>
          <a:srcRect t="42847"/>
          <a:stretch/>
        </p:blipFill>
        <p:spPr>
          <a:xfrm>
            <a:off x="8918300" y="1082579"/>
            <a:ext cx="225700" cy="166229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38073DC-5CD4-0F4F-B81B-5B30032AC77D}"/>
              </a:ext>
            </a:extLst>
          </p:cNvPr>
          <p:cNvSpPr/>
          <p:nvPr/>
        </p:nvSpPr>
        <p:spPr>
          <a:xfrm>
            <a:off x="385616" y="1515598"/>
            <a:ext cx="2432024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b="1" dirty="0" err="1"/>
              <a:t>Interpretador</a:t>
            </a:r>
            <a:r>
              <a:rPr lang="en-US" b="1" dirty="0"/>
              <a:t> Python *</a:t>
            </a:r>
          </a:p>
          <a:p>
            <a:pPr lvl="1"/>
            <a:endParaRPr lang="en-US" dirty="0"/>
          </a:p>
          <a:p>
            <a:pPr lvl="2"/>
            <a:r>
              <a:rPr lang="en-US" dirty="0"/>
              <a:t>Download </a:t>
            </a:r>
            <a:r>
              <a:rPr lang="en-US" dirty="0" err="1"/>
              <a:t>em</a:t>
            </a:r>
            <a:endParaRPr lang="en-US" dirty="0"/>
          </a:p>
          <a:p>
            <a:pPr lvl="3"/>
            <a:r>
              <a:rPr lang="en-US" dirty="0">
                <a:hlinkClick r:id="rId5"/>
              </a:rPr>
              <a:t>https://www.python.org/downloads/</a:t>
            </a:r>
            <a:endParaRPr lang="en-US" dirty="0"/>
          </a:p>
          <a:p>
            <a:pPr lvl="2"/>
            <a:endParaRPr lang="en-US" dirty="0"/>
          </a:p>
          <a:p>
            <a:pPr lvl="2"/>
            <a:r>
              <a:rPr lang="en-US" dirty="0" err="1"/>
              <a:t>Versão</a:t>
            </a:r>
            <a:r>
              <a:rPr lang="en-US" dirty="0"/>
              <a:t> </a:t>
            </a:r>
            <a:r>
              <a:rPr lang="en-US" dirty="0" err="1"/>
              <a:t>recomendada</a:t>
            </a:r>
            <a:r>
              <a:rPr lang="en-US" dirty="0"/>
              <a:t>: </a:t>
            </a:r>
            <a:r>
              <a:rPr lang="en-US" b="1" dirty="0"/>
              <a:t>3.7.5</a:t>
            </a:r>
          </a:p>
          <a:p>
            <a:pPr lvl="2"/>
            <a:endParaRPr lang="en-US" b="1" dirty="0"/>
          </a:p>
          <a:p>
            <a:pPr lvl="2"/>
            <a:r>
              <a:rPr lang="en-US" b="1" dirty="0"/>
              <a:t>* </a:t>
            </a:r>
            <a:r>
              <a:rPr lang="en-US" b="1" dirty="0" err="1"/>
              <a:t>Adicione</a:t>
            </a:r>
            <a:r>
              <a:rPr lang="en-US" b="1" dirty="0"/>
              <a:t> o </a:t>
            </a:r>
            <a:r>
              <a:rPr lang="en-US" b="1" dirty="0" err="1"/>
              <a:t>caminho</a:t>
            </a:r>
            <a:r>
              <a:rPr lang="en-US" b="1" dirty="0"/>
              <a:t> da </a:t>
            </a:r>
            <a:r>
              <a:rPr lang="en-US" b="1" dirty="0" err="1"/>
              <a:t>instação</a:t>
            </a:r>
            <a:r>
              <a:rPr lang="en-US" b="1" dirty="0"/>
              <a:t> </a:t>
            </a:r>
            <a:r>
              <a:rPr lang="en-US" b="1" dirty="0" err="1"/>
              <a:t>à</a:t>
            </a:r>
            <a:r>
              <a:rPr lang="en-US" b="1" dirty="0"/>
              <a:t> </a:t>
            </a:r>
            <a:r>
              <a:rPr lang="en-US" b="1" dirty="0" err="1"/>
              <a:t>variável</a:t>
            </a:r>
            <a:r>
              <a:rPr lang="en-US" b="1" dirty="0"/>
              <a:t> de </a:t>
            </a:r>
            <a:r>
              <a:rPr lang="en-US" b="1" dirty="0" err="1"/>
              <a:t>ambiente</a:t>
            </a:r>
            <a:r>
              <a:rPr lang="en-US" b="1" dirty="0"/>
              <a:t>  PATH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8A21624-A5A7-2E4E-AA2B-4DDF73D5D25E}"/>
              </a:ext>
            </a:extLst>
          </p:cNvPr>
          <p:cNvSpPr/>
          <p:nvPr/>
        </p:nvSpPr>
        <p:spPr>
          <a:xfrm>
            <a:off x="3237973" y="1530711"/>
            <a:ext cx="2597142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b="1" dirty="0"/>
              <a:t>Visual Studio Code</a:t>
            </a:r>
          </a:p>
          <a:p>
            <a:pPr lvl="1"/>
            <a:r>
              <a:rPr lang="en-US" b="1" dirty="0"/>
              <a:t>Editor de Código</a:t>
            </a:r>
          </a:p>
          <a:p>
            <a:pPr lvl="2"/>
            <a:endParaRPr lang="en-US" dirty="0"/>
          </a:p>
          <a:p>
            <a:pPr lvl="3"/>
            <a:r>
              <a:rPr lang="en-US" dirty="0">
                <a:hlinkClick r:id="rId6"/>
              </a:rPr>
              <a:t>https://code.visualstudio.com/</a:t>
            </a:r>
            <a:endParaRPr lang="en-US" dirty="0"/>
          </a:p>
          <a:p>
            <a:pPr lvl="2"/>
            <a:endParaRPr lang="en-US" dirty="0"/>
          </a:p>
          <a:p>
            <a:pPr lvl="2"/>
            <a:r>
              <a:rPr lang="en-US" dirty="0" err="1"/>
              <a:t>Extensão</a:t>
            </a:r>
            <a:r>
              <a:rPr lang="en-US" dirty="0"/>
              <a:t> de </a:t>
            </a:r>
            <a:r>
              <a:rPr lang="en-US" dirty="0" err="1"/>
              <a:t>VSCode</a:t>
            </a:r>
            <a:endParaRPr lang="en-US" dirty="0"/>
          </a:p>
          <a:p>
            <a:pPr lvl="3"/>
            <a:r>
              <a:rPr lang="en-US" dirty="0">
                <a:hlinkClick r:id="rId7"/>
              </a:rPr>
              <a:t>https://marketplace.visualstudio.com/items?itemName=ms-python.python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99F088-97AE-A04F-BC51-BB842A08E8FE}"/>
              </a:ext>
            </a:extLst>
          </p:cNvPr>
          <p:cNvSpPr/>
          <p:nvPr/>
        </p:nvSpPr>
        <p:spPr>
          <a:xfrm>
            <a:off x="6255448" y="1511027"/>
            <a:ext cx="2597142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b="1" dirty="0"/>
              <a:t>Git</a:t>
            </a:r>
          </a:p>
          <a:p>
            <a:pPr lvl="1"/>
            <a:r>
              <a:rPr lang="en-US" b="1" dirty="0" err="1"/>
              <a:t>Versionamento</a:t>
            </a:r>
            <a:r>
              <a:rPr lang="en-US" b="1" dirty="0"/>
              <a:t> de Código</a:t>
            </a:r>
          </a:p>
          <a:p>
            <a:pPr lvl="1"/>
            <a:endParaRPr lang="en-US" dirty="0"/>
          </a:p>
          <a:p>
            <a:pPr lvl="2"/>
            <a:r>
              <a:rPr lang="en-US" dirty="0"/>
              <a:t>Download </a:t>
            </a:r>
            <a:r>
              <a:rPr lang="en-US" dirty="0" err="1"/>
              <a:t>em</a:t>
            </a:r>
            <a:endParaRPr lang="en-US" dirty="0"/>
          </a:p>
          <a:p>
            <a:r>
              <a:rPr lang="en-US" dirty="0">
                <a:hlinkClick r:id="rId8"/>
              </a:rPr>
              <a:t>https://git-scm.com/download</a:t>
            </a:r>
            <a:endParaRPr lang="en-US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Marque o Visual Studio Code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seu</a:t>
            </a:r>
            <a:r>
              <a:rPr lang="en-US" dirty="0"/>
              <a:t> editor de </a:t>
            </a:r>
            <a:r>
              <a:rPr lang="en-US" dirty="0" err="1"/>
              <a:t>texto</a:t>
            </a:r>
            <a:r>
              <a:rPr lang="en-US" dirty="0"/>
              <a:t> </a:t>
            </a:r>
            <a:r>
              <a:rPr lang="en-US" dirty="0" err="1"/>
              <a:t>padrão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Mude</a:t>
            </a:r>
            <a:r>
              <a:rPr lang="en-US" dirty="0"/>
              <a:t> a </a:t>
            </a:r>
            <a:r>
              <a:rPr lang="en-US" dirty="0" err="1"/>
              <a:t>opção</a:t>
            </a:r>
            <a:r>
              <a:rPr lang="en-US" dirty="0"/>
              <a:t> de usar o terminal “</a:t>
            </a:r>
            <a:r>
              <a:rPr lang="en-US" dirty="0" err="1"/>
              <a:t>Mintty</a:t>
            </a:r>
            <a:r>
              <a:rPr lang="en-US" dirty="0"/>
              <a:t>” para usar o console </a:t>
            </a:r>
            <a:r>
              <a:rPr lang="en-US" dirty="0" err="1"/>
              <a:t>padrão</a:t>
            </a:r>
            <a:r>
              <a:rPr lang="en-US" dirty="0"/>
              <a:t> do Windows</a:t>
            </a:r>
          </a:p>
        </p:txBody>
      </p:sp>
    </p:spTree>
    <p:extLst>
      <p:ext uri="{BB962C8B-B14F-4D97-AF65-F5344CB8AC3E}">
        <p14:creationId xmlns:p14="http://schemas.microsoft.com/office/powerpoint/2010/main" val="19234635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/>
          <p:nvPr/>
        </p:nvSpPr>
        <p:spPr>
          <a:xfrm>
            <a:off x="385616" y="391552"/>
            <a:ext cx="6276900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[Hora do Código]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Configuração de Ambiente</a:t>
            </a:r>
            <a:endParaRPr sz="24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2" name="Google Shape;82;p16"/>
          <p:cNvPicPr preferRelativeResize="0"/>
          <p:nvPr/>
        </p:nvPicPr>
        <p:blipFill rotWithShape="1">
          <a:blip r:embed="rId3">
            <a:alphaModFix amt="72000"/>
          </a:blip>
          <a:srcRect t="42847"/>
          <a:stretch/>
        </p:blipFill>
        <p:spPr>
          <a:xfrm>
            <a:off x="8918300" y="1082579"/>
            <a:ext cx="225700" cy="166229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104891B-C1D1-8D48-A231-725106E97745}"/>
              </a:ext>
            </a:extLst>
          </p:cNvPr>
          <p:cNvSpPr/>
          <p:nvPr/>
        </p:nvSpPr>
        <p:spPr>
          <a:xfrm>
            <a:off x="551678" y="1944659"/>
            <a:ext cx="8040643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BR" dirty="0">
                <a:latin typeface="Consolas" panose="020B0609020204030204" pitchFamily="49" charset="0"/>
                <a:cs typeface="Consolas" panose="020B0609020204030204" pitchFamily="49" charset="0"/>
              </a:rPr>
              <a:t>1. Crie um fork do repositório principal na sua conta pessoal do GitHub</a:t>
            </a:r>
          </a:p>
          <a:p>
            <a:r>
              <a:rPr lang="en-BR" dirty="0">
                <a:latin typeface="Consolas" panose="020B0609020204030204" pitchFamily="49" charset="0"/>
                <a:cs typeface="Consolas" panose="020B0609020204030204" pitchFamily="49" charset="0"/>
              </a:rPr>
              <a:t>2. git clone &lt;seu_repo&gt;</a:t>
            </a:r>
          </a:p>
          <a:p>
            <a:r>
              <a:rPr lang="en-BR" dirty="0">
                <a:latin typeface="Consolas" panose="020B0609020204030204" pitchFamily="49" charset="0"/>
                <a:cs typeface="Consolas" panose="020B0609020204030204" pitchFamily="49" charset="0"/>
              </a:rPr>
              <a:t>3.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cd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intro_ao_python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4. &lt;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edite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o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README.md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5. git stage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README.md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6. git commit –m “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Adicionando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meu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nome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ao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README”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7. git push</a:t>
            </a:r>
          </a:p>
        </p:txBody>
      </p:sp>
    </p:spTree>
    <p:extLst>
      <p:ext uri="{BB962C8B-B14F-4D97-AF65-F5344CB8AC3E}">
        <p14:creationId xmlns:p14="http://schemas.microsoft.com/office/powerpoint/2010/main" val="40295195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8"/>
          <p:cNvSpPr txBox="1"/>
          <p:nvPr/>
        </p:nvSpPr>
        <p:spPr>
          <a:xfrm>
            <a:off x="450000" y="373500"/>
            <a:ext cx="7156200" cy="584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 b="1" dirty="0">
                <a:latin typeface="Montserrat"/>
                <a:ea typeface="Montserrat"/>
                <a:cs typeface="Montserrat"/>
                <a:sym typeface="Montserrat"/>
              </a:rPr>
              <a:t>Variáveis e Memória</a:t>
            </a:r>
            <a:endParaRPr sz="2600" b="1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6" name="Google Shape;9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54019" y="4404127"/>
            <a:ext cx="1139979" cy="365875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8"/>
          <p:cNvSpPr txBox="1"/>
          <p:nvPr/>
        </p:nvSpPr>
        <p:spPr>
          <a:xfrm>
            <a:off x="7554019" y="769030"/>
            <a:ext cx="11400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1" dirty="0">
                <a:solidFill>
                  <a:srgbClr val="FF609A"/>
                </a:solidFill>
                <a:latin typeface="Montserrat"/>
                <a:ea typeface="Montserrat"/>
                <a:cs typeface="Montserrat"/>
                <a:sym typeface="Montserrat"/>
              </a:rPr>
              <a:t>Memória</a:t>
            </a:r>
            <a:endParaRPr sz="1600" b="1" dirty="0">
              <a:solidFill>
                <a:srgbClr val="FF609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0" name="Google Shape;100;p18"/>
          <p:cNvSpPr txBox="1"/>
          <p:nvPr/>
        </p:nvSpPr>
        <p:spPr>
          <a:xfrm>
            <a:off x="5661227" y="1188808"/>
            <a:ext cx="3032771" cy="12618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A </a:t>
            </a:r>
            <a:r>
              <a:rPr lang="en-US" dirty="0" err="1">
                <a:latin typeface="Montserrat"/>
                <a:ea typeface="Montserrat"/>
                <a:cs typeface="Montserrat"/>
                <a:sym typeface="Montserrat"/>
              </a:rPr>
              <a:t>memória</a:t>
            </a: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 RAM </a:t>
            </a:r>
            <a:r>
              <a:rPr lang="en-US" dirty="0" err="1">
                <a:latin typeface="Montserrat"/>
                <a:ea typeface="Montserrat"/>
                <a:cs typeface="Montserrat"/>
                <a:sym typeface="Montserrat"/>
              </a:rPr>
              <a:t>funciona</a:t>
            </a: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dirty="0" err="1">
                <a:latin typeface="Montserrat"/>
                <a:ea typeface="Montserrat"/>
                <a:cs typeface="Montserrat"/>
                <a:sym typeface="Montserrat"/>
              </a:rPr>
              <a:t>como</a:t>
            </a: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 se fosse </a:t>
            </a:r>
            <a:r>
              <a:rPr lang="en-US" dirty="0" err="1">
                <a:latin typeface="Montserrat"/>
                <a:ea typeface="Montserrat"/>
                <a:cs typeface="Montserrat"/>
                <a:sym typeface="Montserrat"/>
              </a:rPr>
              <a:t>uma</a:t>
            </a: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dirty="0" err="1">
                <a:latin typeface="Montserrat"/>
                <a:ea typeface="Montserrat"/>
                <a:cs typeface="Montserrat"/>
                <a:sym typeface="Montserrat"/>
              </a:rPr>
              <a:t>gigante</a:t>
            </a: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dirty="0" err="1">
                <a:latin typeface="Montserrat"/>
                <a:ea typeface="Montserrat"/>
                <a:cs typeface="Montserrat"/>
                <a:sym typeface="Montserrat"/>
              </a:rPr>
              <a:t>tabela</a:t>
            </a: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en-US" dirty="0" err="1">
                <a:latin typeface="Montserrat"/>
                <a:ea typeface="Montserrat"/>
                <a:cs typeface="Montserrat"/>
                <a:sym typeface="Montserrat"/>
              </a:rPr>
              <a:t>onde</a:t>
            </a: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dirty="0" err="1">
                <a:latin typeface="Montserrat"/>
                <a:ea typeface="Montserrat"/>
                <a:cs typeface="Montserrat"/>
                <a:sym typeface="Montserrat"/>
              </a:rPr>
              <a:t>cada</a:t>
            </a: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dirty="0" err="1">
                <a:latin typeface="Montserrat"/>
                <a:ea typeface="Montserrat"/>
                <a:cs typeface="Montserrat"/>
                <a:sym typeface="Montserrat"/>
              </a:rPr>
              <a:t>célula</a:t>
            </a: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dirty="0" err="1">
                <a:latin typeface="Montserrat"/>
                <a:ea typeface="Montserrat"/>
                <a:cs typeface="Montserrat"/>
                <a:sym typeface="Montserrat"/>
              </a:rPr>
              <a:t>guarda</a:t>
            </a: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 um valor. </a:t>
            </a:r>
            <a:br>
              <a:rPr lang="en-US" dirty="0">
                <a:latin typeface="Montserrat"/>
                <a:ea typeface="Montserrat"/>
                <a:cs typeface="Montserrat"/>
                <a:sym typeface="Montserrat"/>
              </a:rPr>
            </a:b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DAAAAE21-40E0-014B-BE43-D0735E5C24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390459"/>
              </p:ext>
            </p:extLst>
          </p:nvPr>
        </p:nvGraphicFramePr>
        <p:xfrm>
          <a:off x="1012694" y="1200130"/>
          <a:ext cx="3895080" cy="3086454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649180">
                  <a:extLst>
                    <a:ext uri="{9D8B030D-6E8A-4147-A177-3AD203B41FA5}">
                      <a16:colId xmlns:a16="http://schemas.microsoft.com/office/drawing/2014/main" val="3823191804"/>
                    </a:ext>
                  </a:extLst>
                </a:gridCol>
                <a:gridCol w="649180">
                  <a:extLst>
                    <a:ext uri="{9D8B030D-6E8A-4147-A177-3AD203B41FA5}">
                      <a16:colId xmlns:a16="http://schemas.microsoft.com/office/drawing/2014/main" val="1540258344"/>
                    </a:ext>
                  </a:extLst>
                </a:gridCol>
                <a:gridCol w="649180">
                  <a:extLst>
                    <a:ext uri="{9D8B030D-6E8A-4147-A177-3AD203B41FA5}">
                      <a16:colId xmlns:a16="http://schemas.microsoft.com/office/drawing/2014/main" val="3608654602"/>
                    </a:ext>
                  </a:extLst>
                </a:gridCol>
                <a:gridCol w="649180">
                  <a:extLst>
                    <a:ext uri="{9D8B030D-6E8A-4147-A177-3AD203B41FA5}">
                      <a16:colId xmlns:a16="http://schemas.microsoft.com/office/drawing/2014/main" val="1775185001"/>
                    </a:ext>
                  </a:extLst>
                </a:gridCol>
                <a:gridCol w="649180">
                  <a:extLst>
                    <a:ext uri="{9D8B030D-6E8A-4147-A177-3AD203B41FA5}">
                      <a16:colId xmlns:a16="http://schemas.microsoft.com/office/drawing/2014/main" val="1154795064"/>
                    </a:ext>
                  </a:extLst>
                </a:gridCol>
                <a:gridCol w="649180">
                  <a:extLst>
                    <a:ext uri="{9D8B030D-6E8A-4147-A177-3AD203B41FA5}">
                      <a16:colId xmlns:a16="http://schemas.microsoft.com/office/drawing/2014/main" val="210291469"/>
                    </a:ext>
                  </a:extLst>
                </a:gridCol>
              </a:tblGrid>
              <a:tr h="514409">
                <a:tc>
                  <a:txBody>
                    <a:bodyPr/>
                    <a:lstStyle/>
                    <a:p>
                      <a:pPr algn="ctr"/>
                      <a:endParaRPr lang="en-BR" sz="2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BR" sz="2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R" sz="2400" b="1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BR" sz="24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BR" sz="2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BR" sz="24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1531850"/>
                  </a:ext>
                </a:extLst>
              </a:tr>
              <a:tr h="514409">
                <a:tc>
                  <a:txBody>
                    <a:bodyPr/>
                    <a:lstStyle/>
                    <a:p>
                      <a:pPr algn="ctr"/>
                      <a:endParaRPr lang="en-BR" sz="2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BR" sz="2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BR" sz="2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BR" sz="2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BR" sz="2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BR" sz="24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9079469"/>
                  </a:ext>
                </a:extLst>
              </a:tr>
              <a:tr h="514409">
                <a:tc>
                  <a:txBody>
                    <a:bodyPr/>
                    <a:lstStyle/>
                    <a:p>
                      <a:pPr algn="ctr"/>
                      <a:endParaRPr lang="en-BR" sz="24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BR" sz="2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BR" sz="24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BR" sz="24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BR" sz="24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BR" sz="2400" b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61440966"/>
                  </a:ext>
                </a:extLst>
              </a:tr>
              <a:tr h="514409">
                <a:tc>
                  <a:txBody>
                    <a:bodyPr/>
                    <a:lstStyle/>
                    <a:p>
                      <a:pPr algn="ctr"/>
                      <a:r>
                        <a:rPr lang="en-BR" sz="2400" b="1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R" sz="2400" b="1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BR" sz="2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BR" sz="24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BR" sz="24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BR" sz="2400" b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26895645"/>
                  </a:ext>
                </a:extLst>
              </a:tr>
              <a:tr h="514409">
                <a:tc>
                  <a:txBody>
                    <a:bodyPr/>
                    <a:lstStyle/>
                    <a:p>
                      <a:pPr algn="ctr"/>
                      <a:endParaRPr lang="en-BR" sz="24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BR" sz="24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BR" sz="24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R" sz="2400" b="1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R" sz="2400" b="1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BR" sz="2400" b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99820077"/>
                  </a:ext>
                </a:extLst>
              </a:tr>
              <a:tr h="514409">
                <a:tc>
                  <a:txBody>
                    <a:bodyPr/>
                    <a:lstStyle/>
                    <a:p>
                      <a:pPr algn="ctr"/>
                      <a:endParaRPr lang="en-BR" sz="24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R" sz="2400" b="1" dirty="0"/>
                        <a:t>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R" sz="2400" b="1" dirty="0"/>
                        <a:t>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BR" sz="2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BR" sz="2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BR" sz="24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91311136"/>
                  </a:ext>
                </a:extLst>
              </a:tr>
            </a:tbl>
          </a:graphicData>
        </a:graphic>
      </p:graphicFrame>
      <p:pic>
        <p:nvPicPr>
          <p:cNvPr id="4" name="Graphic 3" descr="Computer">
            <a:extLst>
              <a:ext uri="{FF2B5EF4-FFF2-40B4-BE49-F238E27FC236}">
                <a16:creationId xmlns:a16="http://schemas.microsoft.com/office/drawing/2014/main" id="{AB6365CF-640A-3F44-8814-EDC54C08F8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2200" y="4229100"/>
            <a:ext cx="914400" cy="914400"/>
          </a:xfrm>
          <a:prstGeom prst="rect">
            <a:avLst/>
          </a:prstGeom>
        </p:spPr>
      </p:pic>
      <p:sp>
        <p:nvSpPr>
          <p:cNvPr id="19" name="Google Shape;100;p18">
            <a:extLst>
              <a:ext uri="{FF2B5EF4-FFF2-40B4-BE49-F238E27FC236}">
                <a16:creationId xmlns:a16="http://schemas.microsoft.com/office/drawing/2014/main" id="{FFF67066-C4EB-AC48-BD74-D784EA70287B}"/>
              </a:ext>
            </a:extLst>
          </p:cNvPr>
          <p:cNvSpPr txBox="1"/>
          <p:nvPr/>
        </p:nvSpPr>
        <p:spPr>
          <a:xfrm>
            <a:off x="494701" y="1330617"/>
            <a:ext cx="361448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" name="Google Shape;100;p18">
            <a:extLst>
              <a:ext uri="{FF2B5EF4-FFF2-40B4-BE49-F238E27FC236}">
                <a16:creationId xmlns:a16="http://schemas.microsoft.com/office/drawing/2014/main" id="{1F33F1FC-7468-2940-9864-66318756712D}"/>
              </a:ext>
            </a:extLst>
          </p:cNvPr>
          <p:cNvSpPr txBox="1"/>
          <p:nvPr/>
        </p:nvSpPr>
        <p:spPr>
          <a:xfrm>
            <a:off x="494701" y="1818498"/>
            <a:ext cx="361448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" name="Google Shape;100;p18">
            <a:extLst>
              <a:ext uri="{FF2B5EF4-FFF2-40B4-BE49-F238E27FC236}">
                <a16:creationId xmlns:a16="http://schemas.microsoft.com/office/drawing/2014/main" id="{AAF58A50-EC43-AC41-8745-8A0AF388AD72}"/>
              </a:ext>
            </a:extLst>
          </p:cNvPr>
          <p:cNvSpPr txBox="1"/>
          <p:nvPr/>
        </p:nvSpPr>
        <p:spPr>
          <a:xfrm>
            <a:off x="494701" y="2306379"/>
            <a:ext cx="361448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3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" name="Google Shape;100;p18">
            <a:extLst>
              <a:ext uri="{FF2B5EF4-FFF2-40B4-BE49-F238E27FC236}">
                <a16:creationId xmlns:a16="http://schemas.microsoft.com/office/drawing/2014/main" id="{7D0B8907-9C54-9741-8ACF-3FC3B0CF22C9}"/>
              </a:ext>
            </a:extLst>
          </p:cNvPr>
          <p:cNvSpPr txBox="1"/>
          <p:nvPr/>
        </p:nvSpPr>
        <p:spPr>
          <a:xfrm>
            <a:off x="473093" y="2794260"/>
            <a:ext cx="404665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4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" name="Google Shape;100;p18">
            <a:extLst>
              <a:ext uri="{FF2B5EF4-FFF2-40B4-BE49-F238E27FC236}">
                <a16:creationId xmlns:a16="http://schemas.microsoft.com/office/drawing/2014/main" id="{9521DFEC-6DEA-454C-AC2B-6B95FCED8207}"/>
              </a:ext>
            </a:extLst>
          </p:cNvPr>
          <p:cNvSpPr txBox="1"/>
          <p:nvPr/>
        </p:nvSpPr>
        <p:spPr>
          <a:xfrm>
            <a:off x="473093" y="3282141"/>
            <a:ext cx="404665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5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" name="Google Shape;100;p18">
            <a:extLst>
              <a:ext uri="{FF2B5EF4-FFF2-40B4-BE49-F238E27FC236}">
                <a16:creationId xmlns:a16="http://schemas.microsoft.com/office/drawing/2014/main" id="{A680332F-76C8-F146-BA25-AEEC17CAE090}"/>
              </a:ext>
            </a:extLst>
          </p:cNvPr>
          <p:cNvSpPr txBox="1"/>
          <p:nvPr/>
        </p:nvSpPr>
        <p:spPr>
          <a:xfrm>
            <a:off x="473093" y="3770022"/>
            <a:ext cx="404665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6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" name="Google Shape;100;p18">
            <a:extLst>
              <a:ext uri="{FF2B5EF4-FFF2-40B4-BE49-F238E27FC236}">
                <a16:creationId xmlns:a16="http://schemas.microsoft.com/office/drawing/2014/main" id="{BF6BC9E5-2F11-EE4F-9117-B255ECB2A035}"/>
              </a:ext>
            </a:extLst>
          </p:cNvPr>
          <p:cNvSpPr txBox="1"/>
          <p:nvPr/>
        </p:nvSpPr>
        <p:spPr>
          <a:xfrm>
            <a:off x="1108446" y="819547"/>
            <a:ext cx="361448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A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" name="Google Shape;100;p18">
            <a:extLst>
              <a:ext uri="{FF2B5EF4-FFF2-40B4-BE49-F238E27FC236}">
                <a16:creationId xmlns:a16="http://schemas.microsoft.com/office/drawing/2014/main" id="{B8B3D286-1ADB-7645-B69E-63B467CA9092}"/>
              </a:ext>
            </a:extLst>
          </p:cNvPr>
          <p:cNvSpPr txBox="1"/>
          <p:nvPr/>
        </p:nvSpPr>
        <p:spPr>
          <a:xfrm>
            <a:off x="1757461" y="819547"/>
            <a:ext cx="361448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B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" name="Google Shape;100;p18">
            <a:extLst>
              <a:ext uri="{FF2B5EF4-FFF2-40B4-BE49-F238E27FC236}">
                <a16:creationId xmlns:a16="http://schemas.microsoft.com/office/drawing/2014/main" id="{78C845D3-7E16-F84A-B95F-792D5324277C}"/>
              </a:ext>
            </a:extLst>
          </p:cNvPr>
          <p:cNvSpPr txBox="1"/>
          <p:nvPr/>
        </p:nvSpPr>
        <p:spPr>
          <a:xfrm>
            <a:off x="2406476" y="819547"/>
            <a:ext cx="361448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C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" name="Google Shape;100;p18">
            <a:extLst>
              <a:ext uri="{FF2B5EF4-FFF2-40B4-BE49-F238E27FC236}">
                <a16:creationId xmlns:a16="http://schemas.microsoft.com/office/drawing/2014/main" id="{556695D6-34E6-7545-B436-D2F08DA8B991}"/>
              </a:ext>
            </a:extLst>
          </p:cNvPr>
          <p:cNvSpPr txBox="1"/>
          <p:nvPr/>
        </p:nvSpPr>
        <p:spPr>
          <a:xfrm>
            <a:off x="3055491" y="819547"/>
            <a:ext cx="361448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D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" name="Google Shape;100;p18">
            <a:extLst>
              <a:ext uri="{FF2B5EF4-FFF2-40B4-BE49-F238E27FC236}">
                <a16:creationId xmlns:a16="http://schemas.microsoft.com/office/drawing/2014/main" id="{D0A51135-BACA-0740-A9C4-D1210D044A72}"/>
              </a:ext>
            </a:extLst>
          </p:cNvPr>
          <p:cNvSpPr txBox="1"/>
          <p:nvPr/>
        </p:nvSpPr>
        <p:spPr>
          <a:xfrm>
            <a:off x="3704506" y="819547"/>
            <a:ext cx="361448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E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" name="Google Shape;100;p18">
            <a:extLst>
              <a:ext uri="{FF2B5EF4-FFF2-40B4-BE49-F238E27FC236}">
                <a16:creationId xmlns:a16="http://schemas.microsoft.com/office/drawing/2014/main" id="{477FA821-9227-D64E-BB85-E93F59764BF9}"/>
              </a:ext>
            </a:extLst>
          </p:cNvPr>
          <p:cNvSpPr txBox="1"/>
          <p:nvPr/>
        </p:nvSpPr>
        <p:spPr>
          <a:xfrm>
            <a:off x="4353520" y="819547"/>
            <a:ext cx="361448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F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" name="Google Shape;73;p15">
            <a:extLst>
              <a:ext uri="{FF2B5EF4-FFF2-40B4-BE49-F238E27FC236}">
                <a16:creationId xmlns:a16="http://schemas.microsoft.com/office/drawing/2014/main" id="{C4B08D24-ACAD-DB4B-BF02-86C8D98B3850}"/>
              </a:ext>
            </a:extLst>
          </p:cNvPr>
          <p:cNvSpPr txBox="1"/>
          <p:nvPr/>
        </p:nvSpPr>
        <p:spPr>
          <a:xfrm>
            <a:off x="2343434" y="4546316"/>
            <a:ext cx="4457132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dirty="0">
                <a:solidFill>
                  <a:srgbClr val="FF609A"/>
                </a:solidFill>
                <a:latin typeface="Consolas"/>
                <a:ea typeface="Consolas"/>
                <a:cs typeface="Consolas"/>
                <a:sym typeface="Consolas"/>
              </a:rPr>
              <a:t>nome = input(‘Qual é o seu nome?’)</a:t>
            </a:r>
            <a:endParaRPr sz="1800" b="1" dirty="0">
              <a:solidFill>
                <a:srgbClr val="FF609A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1404368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8"/>
          <p:cNvSpPr txBox="1"/>
          <p:nvPr/>
        </p:nvSpPr>
        <p:spPr>
          <a:xfrm>
            <a:off x="450000" y="373500"/>
            <a:ext cx="7156200" cy="584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 b="1" dirty="0">
                <a:latin typeface="Montserrat"/>
                <a:ea typeface="Montserrat"/>
                <a:cs typeface="Montserrat"/>
                <a:sym typeface="Montserrat"/>
              </a:rPr>
              <a:t>Variáveis e Memória</a:t>
            </a:r>
            <a:endParaRPr sz="2600" b="1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6" name="Google Shape;9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54019" y="4404127"/>
            <a:ext cx="1139979" cy="365875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8"/>
          <p:cNvSpPr txBox="1"/>
          <p:nvPr/>
        </p:nvSpPr>
        <p:spPr>
          <a:xfrm>
            <a:off x="7554019" y="769030"/>
            <a:ext cx="11400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1" dirty="0">
                <a:solidFill>
                  <a:srgbClr val="FF609A"/>
                </a:solidFill>
                <a:latin typeface="Montserrat"/>
                <a:ea typeface="Montserrat"/>
                <a:cs typeface="Montserrat"/>
                <a:sym typeface="Montserrat"/>
              </a:rPr>
              <a:t>Memória</a:t>
            </a:r>
            <a:endParaRPr sz="1600" b="1" dirty="0">
              <a:solidFill>
                <a:srgbClr val="FF609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0" name="Google Shape;100;p18"/>
          <p:cNvSpPr txBox="1"/>
          <p:nvPr/>
        </p:nvSpPr>
        <p:spPr>
          <a:xfrm>
            <a:off x="5661227" y="1188808"/>
            <a:ext cx="3032771" cy="12618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A </a:t>
            </a:r>
            <a:r>
              <a:rPr lang="en-US" dirty="0" err="1">
                <a:latin typeface="Montserrat"/>
                <a:ea typeface="Montserrat"/>
                <a:cs typeface="Montserrat"/>
                <a:sym typeface="Montserrat"/>
              </a:rPr>
              <a:t>memória</a:t>
            </a: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 RAM </a:t>
            </a:r>
            <a:r>
              <a:rPr lang="en-US" dirty="0" err="1">
                <a:latin typeface="Montserrat"/>
                <a:ea typeface="Montserrat"/>
                <a:cs typeface="Montserrat"/>
                <a:sym typeface="Montserrat"/>
              </a:rPr>
              <a:t>funciona</a:t>
            </a: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dirty="0" err="1">
                <a:latin typeface="Montserrat"/>
                <a:ea typeface="Montserrat"/>
                <a:cs typeface="Montserrat"/>
                <a:sym typeface="Montserrat"/>
              </a:rPr>
              <a:t>como</a:t>
            </a: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 se fosse </a:t>
            </a:r>
            <a:r>
              <a:rPr lang="en-US" dirty="0" err="1">
                <a:latin typeface="Montserrat"/>
                <a:ea typeface="Montserrat"/>
                <a:cs typeface="Montserrat"/>
                <a:sym typeface="Montserrat"/>
              </a:rPr>
              <a:t>uma</a:t>
            </a: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dirty="0" err="1">
                <a:latin typeface="Montserrat"/>
                <a:ea typeface="Montserrat"/>
                <a:cs typeface="Montserrat"/>
                <a:sym typeface="Montserrat"/>
              </a:rPr>
              <a:t>gigante</a:t>
            </a: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dirty="0" err="1">
                <a:latin typeface="Montserrat"/>
                <a:ea typeface="Montserrat"/>
                <a:cs typeface="Montserrat"/>
                <a:sym typeface="Montserrat"/>
              </a:rPr>
              <a:t>tabela</a:t>
            </a: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en-US" dirty="0" err="1">
                <a:latin typeface="Montserrat"/>
                <a:ea typeface="Montserrat"/>
                <a:cs typeface="Montserrat"/>
                <a:sym typeface="Montserrat"/>
              </a:rPr>
              <a:t>onde</a:t>
            </a: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dirty="0" err="1">
                <a:latin typeface="Montserrat"/>
                <a:ea typeface="Montserrat"/>
                <a:cs typeface="Montserrat"/>
                <a:sym typeface="Montserrat"/>
              </a:rPr>
              <a:t>cada</a:t>
            </a: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dirty="0" err="1">
                <a:latin typeface="Montserrat"/>
                <a:ea typeface="Montserrat"/>
                <a:cs typeface="Montserrat"/>
                <a:sym typeface="Montserrat"/>
              </a:rPr>
              <a:t>célula</a:t>
            </a: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dirty="0" err="1">
                <a:latin typeface="Montserrat"/>
                <a:ea typeface="Montserrat"/>
                <a:cs typeface="Montserrat"/>
                <a:sym typeface="Montserrat"/>
              </a:rPr>
              <a:t>guarda</a:t>
            </a: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 um valor. </a:t>
            </a:r>
            <a:br>
              <a:rPr lang="en-US" dirty="0">
                <a:latin typeface="Montserrat"/>
                <a:ea typeface="Montserrat"/>
                <a:cs typeface="Montserrat"/>
                <a:sym typeface="Montserrat"/>
              </a:rPr>
            </a:b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DAAAAE21-40E0-014B-BE43-D0735E5C24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0146772"/>
              </p:ext>
            </p:extLst>
          </p:nvPr>
        </p:nvGraphicFramePr>
        <p:xfrm>
          <a:off x="1012694" y="1200130"/>
          <a:ext cx="3895080" cy="3086454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649180">
                  <a:extLst>
                    <a:ext uri="{9D8B030D-6E8A-4147-A177-3AD203B41FA5}">
                      <a16:colId xmlns:a16="http://schemas.microsoft.com/office/drawing/2014/main" val="3823191804"/>
                    </a:ext>
                  </a:extLst>
                </a:gridCol>
                <a:gridCol w="649180">
                  <a:extLst>
                    <a:ext uri="{9D8B030D-6E8A-4147-A177-3AD203B41FA5}">
                      <a16:colId xmlns:a16="http://schemas.microsoft.com/office/drawing/2014/main" val="1540258344"/>
                    </a:ext>
                  </a:extLst>
                </a:gridCol>
                <a:gridCol w="649180">
                  <a:extLst>
                    <a:ext uri="{9D8B030D-6E8A-4147-A177-3AD203B41FA5}">
                      <a16:colId xmlns:a16="http://schemas.microsoft.com/office/drawing/2014/main" val="3608654602"/>
                    </a:ext>
                  </a:extLst>
                </a:gridCol>
                <a:gridCol w="649180">
                  <a:extLst>
                    <a:ext uri="{9D8B030D-6E8A-4147-A177-3AD203B41FA5}">
                      <a16:colId xmlns:a16="http://schemas.microsoft.com/office/drawing/2014/main" val="1775185001"/>
                    </a:ext>
                  </a:extLst>
                </a:gridCol>
                <a:gridCol w="649180">
                  <a:extLst>
                    <a:ext uri="{9D8B030D-6E8A-4147-A177-3AD203B41FA5}">
                      <a16:colId xmlns:a16="http://schemas.microsoft.com/office/drawing/2014/main" val="1154795064"/>
                    </a:ext>
                  </a:extLst>
                </a:gridCol>
                <a:gridCol w="649180">
                  <a:extLst>
                    <a:ext uri="{9D8B030D-6E8A-4147-A177-3AD203B41FA5}">
                      <a16:colId xmlns:a16="http://schemas.microsoft.com/office/drawing/2014/main" val="210291469"/>
                    </a:ext>
                  </a:extLst>
                </a:gridCol>
              </a:tblGrid>
              <a:tr h="514409">
                <a:tc>
                  <a:txBody>
                    <a:bodyPr/>
                    <a:lstStyle/>
                    <a:p>
                      <a:pPr algn="ctr"/>
                      <a:endParaRPr lang="en-BR" sz="2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BR" sz="2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R" sz="2400" b="1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BR" sz="24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BR" sz="2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BR" sz="24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1531850"/>
                  </a:ext>
                </a:extLst>
              </a:tr>
              <a:tr h="514409">
                <a:tc>
                  <a:txBody>
                    <a:bodyPr/>
                    <a:lstStyle/>
                    <a:p>
                      <a:pPr algn="ctr"/>
                      <a:r>
                        <a:rPr lang="en-BR" sz="2400" b="1" dirty="0"/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R" sz="2400" b="1" dirty="0"/>
                        <a:t>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R" sz="2400" b="1" dirty="0"/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R" sz="2400" b="1" dirty="0"/>
                        <a:t>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R" sz="2400" b="1" dirty="0"/>
                        <a:t>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R" sz="2400" b="1" dirty="0"/>
                        <a:t>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9079469"/>
                  </a:ext>
                </a:extLst>
              </a:tr>
              <a:tr h="514409">
                <a:tc>
                  <a:txBody>
                    <a:bodyPr/>
                    <a:lstStyle/>
                    <a:p>
                      <a:pPr algn="ctr"/>
                      <a:endParaRPr lang="en-BR" sz="24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BR" sz="2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BR" sz="24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BR" sz="24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BR" sz="24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BR" sz="2400" b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61440966"/>
                  </a:ext>
                </a:extLst>
              </a:tr>
              <a:tr h="514409">
                <a:tc>
                  <a:txBody>
                    <a:bodyPr/>
                    <a:lstStyle/>
                    <a:p>
                      <a:pPr algn="ctr"/>
                      <a:r>
                        <a:rPr lang="en-BR" sz="2400" b="1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R" sz="2400" b="1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BR" sz="2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BR" sz="24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BR" sz="24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BR" sz="2400" b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26895645"/>
                  </a:ext>
                </a:extLst>
              </a:tr>
              <a:tr h="514409">
                <a:tc>
                  <a:txBody>
                    <a:bodyPr/>
                    <a:lstStyle/>
                    <a:p>
                      <a:pPr algn="ctr"/>
                      <a:endParaRPr lang="en-BR" sz="24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BR" sz="24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BR" sz="24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R" sz="2400" b="1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R" sz="2400" b="1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BR" sz="2400" b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99820077"/>
                  </a:ext>
                </a:extLst>
              </a:tr>
              <a:tr h="514409">
                <a:tc>
                  <a:txBody>
                    <a:bodyPr/>
                    <a:lstStyle/>
                    <a:p>
                      <a:pPr algn="ctr"/>
                      <a:endParaRPr lang="en-BR" sz="24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R" sz="2400" b="1" dirty="0"/>
                        <a:t>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R" sz="2400" b="1" dirty="0"/>
                        <a:t>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BR" sz="2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BR" sz="2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BR" sz="24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91311136"/>
                  </a:ext>
                </a:extLst>
              </a:tr>
            </a:tbl>
          </a:graphicData>
        </a:graphic>
      </p:graphicFrame>
      <p:pic>
        <p:nvPicPr>
          <p:cNvPr id="4" name="Graphic 3" descr="Computer">
            <a:extLst>
              <a:ext uri="{FF2B5EF4-FFF2-40B4-BE49-F238E27FC236}">
                <a16:creationId xmlns:a16="http://schemas.microsoft.com/office/drawing/2014/main" id="{AB6365CF-640A-3F44-8814-EDC54C08F8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2200" y="4229100"/>
            <a:ext cx="914400" cy="914400"/>
          </a:xfrm>
          <a:prstGeom prst="rect">
            <a:avLst/>
          </a:prstGeom>
        </p:spPr>
      </p:pic>
      <p:sp>
        <p:nvSpPr>
          <p:cNvPr id="19" name="Google Shape;100;p18">
            <a:extLst>
              <a:ext uri="{FF2B5EF4-FFF2-40B4-BE49-F238E27FC236}">
                <a16:creationId xmlns:a16="http://schemas.microsoft.com/office/drawing/2014/main" id="{FFF67066-C4EB-AC48-BD74-D784EA70287B}"/>
              </a:ext>
            </a:extLst>
          </p:cNvPr>
          <p:cNvSpPr txBox="1"/>
          <p:nvPr/>
        </p:nvSpPr>
        <p:spPr>
          <a:xfrm>
            <a:off x="494701" y="1330617"/>
            <a:ext cx="361448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" name="Google Shape;100;p18">
            <a:extLst>
              <a:ext uri="{FF2B5EF4-FFF2-40B4-BE49-F238E27FC236}">
                <a16:creationId xmlns:a16="http://schemas.microsoft.com/office/drawing/2014/main" id="{1F33F1FC-7468-2940-9864-66318756712D}"/>
              </a:ext>
            </a:extLst>
          </p:cNvPr>
          <p:cNvSpPr txBox="1"/>
          <p:nvPr/>
        </p:nvSpPr>
        <p:spPr>
          <a:xfrm>
            <a:off x="494701" y="1818498"/>
            <a:ext cx="361448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" name="Google Shape;100;p18">
            <a:extLst>
              <a:ext uri="{FF2B5EF4-FFF2-40B4-BE49-F238E27FC236}">
                <a16:creationId xmlns:a16="http://schemas.microsoft.com/office/drawing/2014/main" id="{AAF58A50-EC43-AC41-8745-8A0AF388AD72}"/>
              </a:ext>
            </a:extLst>
          </p:cNvPr>
          <p:cNvSpPr txBox="1"/>
          <p:nvPr/>
        </p:nvSpPr>
        <p:spPr>
          <a:xfrm>
            <a:off x="494701" y="2306379"/>
            <a:ext cx="361448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3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" name="Google Shape;100;p18">
            <a:extLst>
              <a:ext uri="{FF2B5EF4-FFF2-40B4-BE49-F238E27FC236}">
                <a16:creationId xmlns:a16="http://schemas.microsoft.com/office/drawing/2014/main" id="{7D0B8907-9C54-9741-8ACF-3FC3B0CF22C9}"/>
              </a:ext>
            </a:extLst>
          </p:cNvPr>
          <p:cNvSpPr txBox="1"/>
          <p:nvPr/>
        </p:nvSpPr>
        <p:spPr>
          <a:xfrm>
            <a:off x="473093" y="2794260"/>
            <a:ext cx="404665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4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" name="Google Shape;100;p18">
            <a:extLst>
              <a:ext uri="{FF2B5EF4-FFF2-40B4-BE49-F238E27FC236}">
                <a16:creationId xmlns:a16="http://schemas.microsoft.com/office/drawing/2014/main" id="{9521DFEC-6DEA-454C-AC2B-6B95FCED8207}"/>
              </a:ext>
            </a:extLst>
          </p:cNvPr>
          <p:cNvSpPr txBox="1"/>
          <p:nvPr/>
        </p:nvSpPr>
        <p:spPr>
          <a:xfrm>
            <a:off x="473093" y="3282141"/>
            <a:ext cx="404665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5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" name="Google Shape;100;p18">
            <a:extLst>
              <a:ext uri="{FF2B5EF4-FFF2-40B4-BE49-F238E27FC236}">
                <a16:creationId xmlns:a16="http://schemas.microsoft.com/office/drawing/2014/main" id="{A680332F-76C8-F146-BA25-AEEC17CAE090}"/>
              </a:ext>
            </a:extLst>
          </p:cNvPr>
          <p:cNvSpPr txBox="1"/>
          <p:nvPr/>
        </p:nvSpPr>
        <p:spPr>
          <a:xfrm>
            <a:off x="473093" y="3770022"/>
            <a:ext cx="404665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6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" name="Google Shape;100;p18">
            <a:extLst>
              <a:ext uri="{FF2B5EF4-FFF2-40B4-BE49-F238E27FC236}">
                <a16:creationId xmlns:a16="http://schemas.microsoft.com/office/drawing/2014/main" id="{BF6BC9E5-2F11-EE4F-9117-B255ECB2A035}"/>
              </a:ext>
            </a:extLst>
          </p:cNvPr>
          <p:cNvSpPr txBox="1"/>
          <p:nvPr/>
        </p:nvSpPr>
        <p:spPr>
          <a:xfrm>
            <a:off x="1108446" y="819547"/>
            <a:ext cx="361448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A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" name="Google Shape;100;p18">
            <a:extLst>
              <a:ext uri="{FF2B5EF4-FFF2-40B4-BE49-F238E27FC236}">
                <a16:creationId xmlns:a16="http://schemas.microsoft.com/office/drawing/2014/main" id="{B8B3D286-1ADB-7645-B69E-63B467CA9092}"/>
              </a:ext>
            </a:extLst>
          </p:cNvPr>
          <p:cNvSpPr txBox="1"/>
          <p:nvPr/>
        </p:nvSpPr>
        <p:spPr>
          <a:xfrm>
            <a:off x="1757461" y="819547"/>
            <a:ext cx="361448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B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" name="Google Shape;100;p18">
            <a:extLst>
              <a:ext uri="{FF2B5EF4-FFF2-40B4-BE49-F238E27FC236}">
                <a16:creationId xmlns:a16="http://schemas.microsoft.com/office/drawing/2014/main" id="{78C845D3-7E16-F84A-B95F-792D5324277C}"/>
              </a:ext>
            </a:extLst>
          </p:cNvPr>
          <p:cNvSpPr txBox="1"/>
          <p:nvPr/>
        </p:nvSpPr>
        <p:spPr>
          <a:xfrm>
            <a:off x="2406476" y="819547"/>
            <a:ext cx="361448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C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" name="Google Shape;100;p18">
            <a:extLst>
              <a:ext uri="{FF2B5EF4-FFF2-40B4-BE49-F238E27FC236}">
                <a16:creationId xmlns:a16="http://schemas.microsoft.com/office/drawing/2014/main" id="{556695D6-34E6-7545-B436-D2F08DA8B991}"/>
              </a:ext>
            </a:extLst>
          </p:cNvPr>
          <p:cNvSpPr txBox="1"/>
          <p:nvPr/>
        </p:nvSpPr>
        <p:spPr>
          <a:xfrm>
            <a:off x="3055491" y="819547"/>
            <a:ext cx="361448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D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" name="Google Shape;100;p18">
            <a:extLst>
              <a:ext uri="{FF2B5EF4-FFF2-40B4-BE49-F238E27FC236}">
                <a16:creationId xmlns:a16="http://schemas.microsoft.com/office/drawing/2014/main" id="{D0A51135-BACA-0740-A9C4-D1210D044A72}"/>
              </a:ext>
            </a:extLst>
          </p:cNvPr>
          <p:cNvSpPr txBox="1"/>
          <p:nvPr/>
        </p:nvSpPr>
        <p:spPr>
          <a:xfrm>
            <a:off x="3704506" y="819547"/>
            <a:ext cx="361448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E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" name="Google Shape;100;p18">
            <a:extLst>
              <a:ext uri="{FF2B5EF4-FFF2-40B4-BE49-F238E27FC236}">
                <a16:creationId xmlns:a16="http://schemas.microsoft.com/office/drawing/2014/main" id="{477FA821-9227-D64E-BB85-E93F59764BF9}"/>
              </a:ext>
            </a:extLst>
          </p:cNvPr>
          <p:cNvSpPr txBox="1"/>
          <p:nvPr/>
        </p:nvSpPr>
        <p:spPr>
          <a:xfrm>
            <a:off x="4353520" y="819547"/>
            <a:ext cx="361448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F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" name="Google Shape;73;p15">
            <a:extLst>
              <a:ext uri="{FF2B5EF4-FFF2-40B4-BE49-F238E27FC236}">
                <a16:creationId xmlns:a16="http://schemas.microsoft.com/office/drawing/2014/main" id="{AC625328-13F7-5A48-AA08-2FA09EEEFA54}"/>
              </a:ext>
            </a:extLst>
          </p:cNvPr>
          <p:cNvSpPr txBox="1"/>
          <p:nvPr/>
        </p:nvSpPr>
        <p:spPr>
          <a:xfrm>
            <a:off x="2343434" y="4546316"/>
            <a:ext cx="4457132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dirty="0">
                <a:solidFill>
                  <a:srgbClr val="FF609A"/>
                </a:solidFill>
                <a:latin typeface="Consolas"/>
                <a:ea typeface="Consolas"/>
                <a:cs typeface="Consolas"/>
                <a:sym typeface="Consolas"/>
              </a:rPr>
              <a:t>       input(‘Qual é o seu nome?’)</a:t>
            </a:r>
            <a:endParaRPr sz="1800" b="1" dirty="0">
              <a:solidFill>
                <a:srgbClr val="FF609A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93B9489-D609-B54E-8DE8-438DE5AAD120}"/>
              </a:ext>
            </a:extLst>
          </p:cNvPr>
          <p:cNvCxnSpPr>
            <a:cxnSpLocks/>
          </p:cNvCxnSpPr>
          <p:nvPr/>
        </p:nvCxnSpPr>
        <p:spPr>
          <a:xfrm>
            <a:off x="1469894" y="2088107"/>
            <a:ext cx="2057077" cy="2458209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  <a:prstDash val="dash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90506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8"/>
          <p:cNvSpPr txBox="1"/>
          <p:nvPr/>
        </p:nvSpPr>
        <p:spPr>
          <a:xfrm>
            <a:off x="450000" y="373500"/>
            <a:ext cx="7156200" cy="584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 b="1" dirty="0">
                <a:latin typeface="Montserrat"/>
                <a:ea typeface="Montserrat"/>
                <a:cs typeface="Montserrat"/>
                <a:sym typeface="Montserrat"/>
              </a:rPr>
              <a:t>Variáveis e Memória</a:t>
            </a:r>
            <a:endParaRPr sz="2600" b="1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6" name="Google Shape;9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54019" y="4404127"/>
            <a:ext cx="1139979" cy="365875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8"/>
          <p:cNvSpPr txBox="1"/>
          <p:nvPr/>
        </p:nvSpPr>
        <p:spPr>
          <a:xfrm>
            <a:off x="7554019" y="769030"/>
            <a:ext cx="11400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1" dirty="0">
                <a:solidFill>
                  <a:srgbClr val="FF609A"/>
                </a:solidFill>
                <a:latin typeface="Montserrat"/>
                <a:ea typeface="Montserrat"/>
                <a:cs typeface="Montserrat"/>
                <a:sym typeface="Montserrat"/>
              </a:rPr>
              <a:t>Memória</a:t>
            </a:r>
            <a:endParaRPr sz="1600" b="1" dirty="0">
              <a:solidFill>
                <a:srgbClr val="FF609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0" name="Google Shape;100;p18"/>
          <p:cNvSpPr txBox="1"/>
          <p:nvPr/>
        </p:nvSpPr>
        <p:spPr>
          <a:xfrm>
            <a:off x="5661227" y="1188808"/>
            <a:ext cx="3032771" cy="12618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A </a:t>
            </a:r>
            <a:r>
              <a:rPr lang="en-US" dirty="0" err="1">
                <a:latin typeface="Montserrat"/>
                <a:ea typeface="Montserrat"/>
                <a:cs typeface="Montserrat"/>
                <a:sym typeface="Montserrat"/>
              </a:rPr>
              <a:t>memória</a:t>
            </a: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 RAM </a:t>
            </a:r>
            <a:r>
              <a:rPr lang="en-US" dirty="0" err="1">
                <a:latin typeface="Montserrat"/>
                <a:ea typeface="Montserrat"/>
                <a:cs typeface="Montserrat"/>
                <a:sym typeface="Montserrat"/>
              </a:rPr>
              <a:t>funciona</a:t>
            </a: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dirty="0" err="1">
                <a:latin typeface="Montserrat"/>
                <a:ea typeface="Montserrat"/>
                <a:cs typeface="Montserrat"/>
                <a:sym typeface="Montserrat"/>
              </a:rPr>
              <a:t>como</a:t>
            </a: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 se fosse </a:t>
            </a:r>
            <a:r>
              <a:rPr lang="en-US" dirty="0" err="1">
                <a:latin typeface="Montserrat"/>
                <a:ea typeface="Montserrat"/>
                <a:cs typeface="Montserrat"/>
                <a:sym typeface="Montserrat"/>
              </a:rPr>
              <a:t>uma</a:t>
            </a: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dirty="0" err="1">
                <a:latin typeface="Montserrat"/>
                <a:ea typeface="Montserrat"/>
                <a:cs typeface="Montserrat"/>
                <a:sym typeface="Montserrat"/>
              </a:rPr>
              <a:t>gigante</a:t>
            </a: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dirty="0" err="1">
                <a:latin typeface="Montserrat"/>
                <a:ea typeface="Montserrat"/>
                <a:cs typeface="Montserrat"/>
                <a:sym typeface="Montserrat"/>
              </a:rPr>
              <a:t>tabela</a:t>
            </a: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en-US" dirty="0" err="1">
                <a:latin typeface="Montserrat"/>
                <a:ea typeface="Montserrat"/>
                <a:cs typeface="Montserrat"/>
                <a:sym typeface="Montserrat"/>
              </a:rPr>
              <a:t>onde</a:t>
            </a: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dirty="0" err="1">
                <a:latin typeface="Montserrat"/>
                <a:ea typeface="Montserrat"/>
                <a:cs typeface="Montserrat"/>
                <a:sym typeface="Montserrat"/>
              </a:rPr>
              <a:t>cada</a:t>
            </a: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dirty="0" err="1">
                <a:latin typeface="Montserrat"/>
                <a:ea typeface="Montserrat"/>
                <a:cs typeface="Montserrat"/>
                <a:sym typeface="Montserrat"/>
              </a:rPr>
              <a:t>célula</a:t>
            </a: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dirty="0" err="1">
                <a:latin typeface="Montserrat"/>
                <a:ea typeface="Montserrat"/>
                <a:cs typeface="Montserrat"/>
                <a:sym typeface="Montserrat"/>
              </a:rPr>
              <a:t>guarda</a:t>
            </a: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 um valor. </a:t>
            </a:r>
            <a:br>
              <a:rPr lang="en-US" dirty="0">
                <a:latin typeface="Montserrat"/>
                <a:ea typeface="Montserrat"/>
                <a:cs typeface="Montserrat"/>
                <a:sym typeface="Montserrat"/>
              </a:rPr>
            </a:b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DAAAAE21-40E0-014B-BE43-D0735E5C24E4}"/>
              </a:ext>
            </a:extLst>
          </p:cNvPr>
          <p:cNvGraphicFramePr>
            <a:graphicFrameLocks noGrp="1"/>
          </p:cNvGraphicFramePr>
          <p:nvPr/>
        </p:nvGraphicFramePr>
        <p:xfrm>
          <a:off x="1012694" y="1200130"/>
          <a:ext cx="3895080" cy="3086454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649180">
                  <a:extLst>
                    <a:ext uri="{9D8B030D-6E8A-4147-A177-3AD203B41FA5}">
                      <a16:colId xmlns:a16="http://schemas.microsoft.com/office/drawing/2014/main" val="3823191804"/>
                    </a:ext>
                  </a:extLst>
                </a:gridCol>
                <a:gridCol w="649180">
                  <a:extLst>
                    <a:ext uri="{9D8B030D-6E8A-4147-A177-3AD203B41FA5}">
                      <a16:colId xmlns:a16="http://schemas.microsoft.com/office/drawing/2014/main" val="1540258344"/>
                    </a:ext>
                  </a:extLst>
                </a:gridCol>
                <a:gridCol w="649180">
                  <a:extLst>
                    <a:ext uri="{9D8B030D-6E8A-4147-A177-3AD203B41FA5}">
                      <a16:colId xmlns:a16="http://schemas.microsoft.com/office/drawing/2014/main" val="3608654602"/>
                    </a:ext>
                  </a:extLst>
                </a:gridCol>
                <a:gridCol w="649180">
                  <a:extLst>
                    <a:ext uri="{9D8B030D-6E8A-4147-A177-3AD203B41FA5}">
                      <a16:colId xmlns:a16="http://schemas.microsoft.com/office/drawing/2014/main" val="1775185001"/>
                    </a:ext>
                  </a:extLst>
                </a:gridCol>
                <a:gridCol w="649180">
                  <a:extLst>
                    <a:ext uri="{9D8B030D-6E8A-4147-A177-3AD203B41FA5}">
                      <a16:colId xmlns:a16="http://schemas.microsoft.com/office/drawing/2014/main" val="1154795064"/>
                    </a:ext>
                  </a:extLst>
                </a:gridCol>
                <a:gridCol w="649180">
                  <a:extLst>
                    <a:ext uri="{9D8B030D-6E8A-4147-A177-3AD203B41FA5}">
                      <a16:colId xmlns:a16="http://schemas.microsoft.com/office/drawing/2014/main" val="210291469"/>
                    </a:ext>
                  </a:extLst>
                </a:gridCol>
              </a:tblGrid>
              <a:tr h="514409">
                <a:tc>
                  <a:txBody>
                    <a:bodyPr/>
                    <a:lstStyle/>
                    <a:p>
                      <a:pPr algn="ctr"/>
                      <a:endParaRPr lang="en-BR" sz="2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BR" sz="2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R" sz="2400" b="1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BR" sz="24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BR" sz="2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BR" sz="24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1531850"/>
                  </a:ext>
                </a:extLst>
              </a:tr>
              <a:tr h="514409">
                <a:tc>
                  <a:txBody>
                    <a:bodyPr/>
                    <a:lstStyle/>
                    <a:p>
                      <a:pPr algn="ctr"/>
                      <a:r>
                        <a:rPr lang="en-BR" sz="2400" b="1" dirty="0"/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R" sz="2400" b="1" dirty="0"/>
                        <a:t>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R" sz="2400" b="1" dirty="0"/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R" sz="2400" b="1" dirty="0"/>
                        <a:t>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R" sz="2400" b="1" dirty="0"/>
                        <a:t>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R" sz="2400" b="1" dirty="0"/>
                        <a:t>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9079469"/>
                  </a:ext>
                </a:extLst>
              </a:tr>
              <a:tr h="514409">
                <a:tc>
                  <a:txBody>
                    <a:bodyPr/>
                    <a:lstStyle/>
                    <a:p>
                      <a:pPr algn="ctr"/>
                      <a:endParaRPr lang="en-BR" sz="24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BR" sz="2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BR" sz="24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BR" sz="24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BR" sz="24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BR" sz="2400" b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61440966"/>
                  </a:ext>
                </a:extLst>
              </a:tr>
              <a:tr h="514409">
                <a:tc>
                  <a:txBody>
                    <a:bodyPr/>
                    <a:lstStyle/>
                    <a:p>
                      <a:pPr algn="ctr"/>
                      <a:r>
                        <a:rPr lang="en-BR" sz="2400" b="1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R" sz="2400" b="1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BR" sz="2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BR" sz="24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BR" sz="24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BR" sz="2400" b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26895645"/>
                  </a:ext>
                </a:extLst>
              </a:tr>
              <a:tr h="514409">
                <a:tc>
                  <a:txBody>
                    <a:bodyPr/>
                    <a:lstStyle/>
                    <a:p>
                      <a:pPr algn="ctr"/>
                      <a:endParaRPr lang="en-BR" sz="24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BR" sz="24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BR" sz="24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R" sz="2400" b="1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R" sz="2400" b="1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BR" sz="2400" b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99820077"/>
                  </a:ext>
                </a:extLst>
              </a:tr>
              <a:tr h="514409">
                <a:tc>
                  <a:txBody>
                    <a:bodyPr/>
                    <a:lstStyle/>
                    <a:p>
                      <a:pPr algn="ctr"/>
                      <a:endParaRPr lang="en-BR" sz="24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R" sz="2400" b="1" dirty="0"/>
                        <a:t>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R" sz="2400" b="1" dirty="0"/>
                        <a:t>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BR" sz="2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BR" sz="2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BR" sz="24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91311136"/>
                  </a:ext>
                </a:extLst>
              </a:tr>
            </a:tbl>
          </a:graphicData>
        </a:graphic>
      </p:graphicFrame>
      <p:pic>
        <p:nvPicPr>
          <p:cNvPr id="4" name="Graphic 3" descr="Computer">
            <a:extLst>
              <a:ext uri="{FF2B5EF4-FFF2-40B4-BE49-F238E27FC236}">
                <a16:creationId xmlns:a16="http://schemas.microsoft.com/office/drawing/2014/main" id="{AB6365CF-640A-3F44-8814-EDC54C08F8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2200" y="4229100"/>
            <a:ext cx="914400" cy="914400"/>
          </a:xfrm>
          <a:prstGeom prst="rect">
            <a:avLst/>
          </a:prstGeom>
        </p:spPr>
      </p:pic>
      <p:sp>
        <p:nvSpPr>
          <p:cNvPr id="19" name="Google Shape;100;p18">
            <a:extLst>
              <a:ext uri="{FF2B5EF4-FFF2-40B4-BE49-F238E27FC236}">
                <a16:creationId xmlns:a16="http://schemas.microsoft.com/office/drawing/2014/main" id="{FFF67066-C4EB-AC48-BD74-D784EA70287B}"/>
              </a:ext>
            </a:extLst>
          </p:cNvPr>
          <p:cNvSpPr txBox="1"/>
          <p:nvPr/>
        </p:nvSpPr>
        <p:spPr>
          <a:xfrm>
            <a:off x="494701" y="1330617"/>
            <a:ext cx="361448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" name="Google Shape;100;p18">
            <a:extLst>
              <a:ext uri="{FF2B5EF4-FFF2-40B4-BE49-F238E27FC236}">
                <a16:creationId xmlns:a16="http://schemas.microsoft.com/office/drawing/2014/main" id="{1F33F1FC-7468-2940-9864-66318756712D}"/>
              </a:ext>
            </a:extLst>
          </p:cNvPr>
          <p:cNvSpPr txBox="1"/>
          <p:nvPr/>
        </p:nvSpPr>
        <p:spPr>
          <a:xfrm>
            <a:off x="494701" y="1818498"/>
            <a:ext cx="361448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" name="Google Shape;100;p18">
            <a:extLst>
              <a:ext uri="{FF2B5EF4-FFF2-40B4-BE49-F238E27FC236}">
                <a16:creationId xmlns:a16="http://schemas.microsoft.com/office/drawing/2014/main" id="{AAF58A50-EC43-AC41-8745-8A0AF388AD72}"/>
              </a:ext>
            </a:extLst>
          </p:cNvPr>
          <p:cNvSpPr txBox="1"/>
          <p:nvPr/>
        </p:nvSpPr>
        <p:spPr>
          <a:xfrm>
            <a:off x="494701" y="2306379"/>
            <a:ext cx="361448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3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" name="Google Shape;100;p18">
            <a:extLst>
              <a:ext uri="{FF2B5EF4-FFF2-40B4-BE49-F238E27FC236}">
                <a16:creationId xmlns:a16="http://schemas.microsoft.com/office/drawing/2014/main" id="{7D0B8907-9C54-9741-8ACF-3FC3B0CF22C9}"/>
              </a:ext>
            </a:extLst>
          </p:cNvPr>
          <p:cNvSpPr txBox="1"/>
          <p:nvPr/>
        </p:nvSpPr>
        <p:spPr>
          <a:xfrm>
            <a:off x="473093" y="2794260"/>
            <a:ext cx="404665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4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" name="Google Shape;100;p18">
            <a:extLst>
              <a:ext uri="{FF2B5EF4-FFF2-40B4-BE49-F238E27FC236}">
                <a16:creationId xmlns:a16="http://schemas.microsoft.com/office/drawing/2014/main" id="{9521DFEC-6DEA-454C-AC2B-6B95FCED8207}"/>
              </a:ext>
            </a:extLst>
          </p:cNvPr>
          <p:cNvSpPr txBox="1"/>
          <p:nvPr/>
        </p:nvSpPr>
        <p:spPr>
          <a:xfrm>
            <a:off x="473093" y="3282141"/>
            <a:ext cx="404665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5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" name="Google Shape;100;p18">
            <a:extLst>
              <a:ext uri="{FF2B5EF4-FFF2-40B4-BE49-F238E27FC236}">
                <a16:creationId xmlns:a16="http://schemas.microsoft.com/office/drawing/2014/main" id="{A680332F-76C8-F146-BA25-AEEC17CAE090}"/>
              </a:ext>
            </a:extLst>
          </p:cNvPr>
          <p:cNvSpPr txBox="1"/>
          <p:nvPr/>
        </p:nvSpPr>
        <p:spPr>
          <a:xfrm>
            <a:off x="473093" y="3770022"/>
            <a:ext cx="404665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6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" name="Google Shape;100;p18">
            <a:extLst>
              <a:ext uri="{FF2B5EF4-FFF2-40B4-BE49-F238E27FC236}">
                <a16:creationId xmlns:a16="http://schemas.microsoft.com/office/drawing/2014/main" id="{BF6BC9E5-2F11-EE4F-9117-B255ECB2A035}"/>
              </a:ext>
            </a:extLst>
          </p:cNvPr>
          <p:cNvSpPr txBox="1"/>
          <p:nvPr/>
        </p:nvSpPr>
        <p:spPr>
          <a:xfrm>
            <a:off x="1108446" y="819547"/>
            <a:ext cx="361448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A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" name="Google Shape;100;p18">
            <a:extLst>
              <a:ext uri="{FF2B5EF4-FFF2-40B4-BE49-F238E27FC236}">
                <a16:creationId xmlns:a16="http://schemas.microsoft.com/office/drawing/2014/main" id="{B8B3D286-1ADB-7645-B69E-63B467CA9092}"/>
              </a:ext>
            </a:extLst>
          </p:cNvPr>
          <p:cNvSpPr txBox="1"/>
          <p:nvPr/>
        </p:nvSpPr>
        <p:spPr>
          <a:xfrm>
            <a:off x="1757461" y="819547"/>
            <a:ext cx="361448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B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" name="Google Shape;100;p18">
            <a:extLst>
              <a:ext uri="{FF2B5EF4-FFF2-40B4-BE49-F238E27FC236}">
                <a16:creationId xmlns:a16="http://schemas.microsoft.com/office/drawing/2014/main" id="{78C845D3-7E16-F84A-B95F-792D5324277C}"/>
              </a:ext>
            </a:extLst>
          </p:cNvPr>
          <p:cNvSpPr txBox="1"/>
          <p:nvPr/>
        </p:nvSpPr>
        <p:spPr>
          <a:xfrm>
            <a:off x="2406476" y="819547"/>
            <a:ext cx="361448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C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" name="Google Shape;100;p18">
            <a:extLst>
              <a:ext uri="{FF2B5EF4-FFF2-40B4-BE49-F238E27FC236}">
                <a16:creationId xmlns:a16="http://schemas.microsoft.com/office/drawing/2014/main" id="{556695D6-34E6-7545-B436-D2F08DA8B991}"/>
              </a:ext>
            </a:extLst>
          </p:cNvPr>
          <p:cNvSpPr txBox="1"/>
          <p:nvPr/>
        </p:nvSpPr>
        <p:spPr>
          <a:xfrm>
            <a:off x="3055491" y="819547"/>
            <a:ext cx="361448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D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" name="Google Shape;100;p18">
            <a:extLst>
              <a:ext uri="{FF2B5EF4-FFF2-40B4-BE49-F238E27FC236}">
                <a16:creationId xmlns:a16="http://schemas.microsoft.com/office/drawing/2014/main" id="{D0A51135-BACA-0740-A9C4-D1210D044A72}"/>
              </a:ext>
            </a:extLst>
          </p:cNvPr>
          <p:cNvSpPr txBox="1"/>
          <p:nvPr/>
        </p:nvSpPr>
        <p:spPr>
          <a:xfrm>
            <a:off x="3704506" y="819547"/>
            <a:ext cx="361448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E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" name="Google Shape;100;p18">
            <a:extLst>
              <a:ext uri="{FF2B5EF4-FFF2-40B4-BE49-F238E27FC236}">
                <a16:creationId xmlns:a16="http://schemas.microsoft.com/office/drawing/2014/main" id="{477FA821-9227-D64E-BB85-E93F59764BF9}"/>
              </a:ext>
            </a:extLst>
          </p:cNvPr>
          <p:cNvSpPr txBox="1"/>
          <p:nvPr/>
        </p:nvSpPr>
        <p:spPr>
          <a:xfrm>
            <a:off x="4353520" y="819547"/>
            <a:ext cx="361448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F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" name="Google Shape;73;p15">
            <a:extLst>
              <a:ext uri="{FF2B5EF4-FFF2-40B4-BE49-F238E27FC236}">
                <a16:creationId xmlns:a16="http://schemas.microsoft.com/office/drawing/2014/main" id="{AC625328-13F7-5A48-AA08-2FA09EEEFA54}"/>
              </a:ext>
            </a:extLst>
          </p:cNvPr>
          <p:cNvSpPr txBox="1"/>
          <p:nvPr/>
        </p:nvSpPr>
        <p:spPr>
          <a:xfrm>
            <a:off x="2343434" y="4546316"/>
            <a:ext cx="4457132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dirty="0">
                <a:solidFill>
                  <a:srgbClr val="FF609A"/>
                </a:solidFill>
                <a:latin typeface="Consolas"/>
                <a:ea typeface="Consolas"/>
                <a:cs typeface="Consolas"/>
                <a:sym typeface="Consolas"/>
              </a:rPr>
              <a:t>       input(‘Qual é o seu nome?’)</a:t>
            </a:r>
            <a:endParaRPr sz="1800" b="1" dirty="0">
              <a:solidFill>
                <a:srgbClr val="FF609A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38187496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8"/>
          <p:cNvSpPr txBox="1"/>
          <p:nvPr/>
        </p:nvSpPr>
        <p:spPr>
          <a:xfrm>
            <a:off x="450000" y="373500"/>
            <a:ext cx="7156200" cy="584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 b="1" dirty="0">
                <a:latin typeface="Montserrat"/>
                <a:ea typeface="Montserrat"/>
                <a:cs typeface="Montserrat"/>
                <a:sym typeface="Montserrat"/>
              </a:rPr>
              <a:t>Variáveis e Memória</a:t>
            </a:r>
            <a:endParaRPr sz="2600" b="1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6" name="Google Shape;9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54019" y="4404127"/>
            <a:ext cx="1139979" cy="365875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8"/>
          <p:cNvSpPr txBox="1"/>
          <p:nvPr/>
        </p:nvSpPr>
        <p:spPr>
          <a:xfrm>
            <a:off x="7554019" y="769030"/>
            <a:ext cx="11400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1" dirty="0">
                <a:solidFill>
                  <a:srgbClr val="FF609A"/>
                </a:solidFill>
                <a:latin typeface="Montserrat"/>
                <a:ea typeface="Montserrat"/>
                <a:cs typeface="Montserrat"/>
                <a:sym typeface="Montserrat"/>
              </a:rPr>
              <a:t>Memória</a:t>
            </a:r>
            <a:endParaRPr sz="1600" b="1" dirty="0">
              <a:solidFill>
                <a:srgbClr val="FF609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0" name="Google Shape;100;p18"/>
          <p:cNvSpPr txBox="1"/>
          <p:nvPr/>
        </p:nvSpPr>
        <p:spPr>
          <a:xfrm>
            <a:off x="5661227" y="1188808"/>
            <a:ext cx="3032771" cy="1908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A </a:t>
            </a:r>
            <a:r>
              <a:rPr lang="en-US" dirty="0" err="1">
                <a:latin typeface="Montserrat"/>
                <a:ea typeface="Montserrat"/>
                <a:cs typeface="Montserrat"/>
                <a:sym typeface="Montserrat"/>
              </a:rPr>
              <a:t>memória</a:t>
            </a: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 RAM </a:t>
            </a:r>
            <a:r>
              <a:rPr lang="en-US" dirty="0" err="1">
                <a:latin typeface="Montserrat"/>
                <a:ea typeface="Montserrat"/>
                <a:cs typeface="Montserrat"/>
                <a:sym typeface="Montserrat"/>
              </a:rPr>
              <a:t>funciona</a:t>
            </a: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dirty="0" err="1">
                <a:latin typeface="Montserrat"/>
                <a:ea typeface="Montserrat"/>
                <a:cs typeface="Montserrat"/>
                <a:sym typeface="Montserrat"/>
              </a:rPr>
              <a:t>como</a:t>
            </a: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 se fosse </a:t>
            </a:r>
            <a:r>
              <a:rPr lang="en-US" dirty="0" err="1">
                <a:latin typeface="Montserrat"/>
                <a:ea typeface="Montserrat"/>
                <a:cs typeface="Montserrat"/>
                <a:sym typeface="Montserrat"/>
              </a:rPr>
              <a:t>uma</a:t>
            </a: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dirty="0" err="1">
                <a:latin typeface="Montserrat"/>
                <a:ea typeface="Montserrat"/>
                <a:cs typeface="Montserrat"/>
                <a:sym typeface="Montserrat"/>
              </a:rPr>
              <a:t>gigante</a:t>
            </a: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dirty="0" err="1">
                <a:latin typeface="Montserrat"/>
                <a:ea typeface="Montserrat"/>
                <a:cs typeface="Montserrat"/>
                <a:sym typeface="Montserrat"/>
              </a:rPr>
              <a:t>tabela</a:t>
            </a: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en-US" dirty="0" err="1">
                <a:latin typeface="Montserrat"/>
                <a:ea typeface="Montserrat"/>
                <a:cs typeface="Montserrat"/>
                <a:sym typeface="Montserrat"/>
              </a:rPr>
              <a:t>onde</a:t>
            </a: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dirty="0" err="1">
                <a:latin typeface="Montserrat"/>
                <a:ea typeface="Montserrat"/>
                <a:cs typeface="Montserrat"/>
                <a:sym typeface="Montserrat"/>
              </a:rPr>
              <a:t>cada</a:t>
            </a: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dirty="0" err="1">
                <a:latin typeface="Montserrat"/>
                <a:ea typeface="Montserrat"/>
                <a:cs typeface="Montserrat"/>
                <a:sym typeface="Montserrat"/>
              </a:rPr>
              <a:t>célula</a:t>
            </a: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dirty="0" err="1">
                <a:latin typeface="Montserrat"/>
                <a:ea typeface="Montserrat"/>
                <a:cs typeface="Montserrat"/>
                <a:sym typeface="Montserrat"/>
              </a:rPr>
              <a:t>guarda</a:t>
            </a: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 um valor. </a:t>
            </a:r>
            <a:br>
              <a:rPr lang="en-US" dirty="0"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dirty="0"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Uma </a:t>
            </a:r>
            <a:r>
              <a:rPr lang="en-US" dirty="0" err="1">
                <a:latin typeface="Montserrat"/>
                <a:ea typeface="Montserrat"/>
                <a:cs typeface="Montserrat"/>
                <a:sym typeface="Montserrat"/>
              </a:rPr>
              <a:t>variável</a:t>
            </a: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dirty="0" err="1">
                <a:latin typeface="Montserrat"/>
                <a:ea typeface="Montserrat"/>
                <a:cs typeface="Montserrat"/>
                <a:sym typeface="Montserrat"/>
              </a:rPr>
              <a:t>é</a:t>
            </a: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dirty="0" err="1">
                <a:latin typeface="Montserrat"/>
                <a:ea typeface="Montserrat"/>
                <a:cs typeface="Montserrat"/>
                <a:sym typeface="Montserrat"/>
              </a:rPr>
              <a:t>uma</a:t>
            </a: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 forma de </a:t>
            </a:r>
            <a:r>
              <a:rPr lang="en-US" dirty="0" err="1">
                <a:latin typeface="Montserrat"/>
                <a:ea typeface="Montserrat"/>
                <a:cs typeface="Montserrat"/>
                <a:sym typeface="Montserrat"/>
              </a:rPr>
              <a:t>nomear</a:t>
            </a: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 um </a:t>
            </a:r>
            <a:r>
              <a:rPr lang="en-US" dirty="0" err="1">
                <a:latin typeface="Montserrat"/>
                <a:ea typeface="Montserrat"/>
                <a:cs typeface="Montserrat"/>
                <a:sym typeface="Montserrat"/>
              </a:rPr>
              <a:t>endereço</a:t>
            </a: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dirty="0" err="1">
                <a:latin typeface="Montserrat"/>
                <a:ea typeface="Montserrat"/>
                <a:cs typeface="Montserrat"/>
                <a:sym typeface="Montserrat"/>
              </a:rPr>
              <a:t>na</a:t>
            </a: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dirty="0" err="1">
                <a:latin typeface="Montserrat"/>
                <a:ea typeface="Montserrat"/>
                <a:cs typeface="Montserrat"/>
                <a:sym typeface="Montserrat"/>
              </a:rPr>
              <a:t>memória</a:t>
            </a: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DAAAAE21-40E0-014B-BE43-D0735E5C24E4}"/>
              </a:ext>
            </a:extLst>
          </p:cNvPr>
          <p:cNvGraphicFramePr>
            <a:graphicFrameLocks noGrp="1"/>
          </p:cNvGraphicFramePr>
          <p:nvPr/>
        </p:nvGraphicFramePr>
        <p:xfrm>
          <a:off x="1012694" y="1200130"/>
          <a:ext cx="3895080" cy="3086454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649180">
                  <a:extLst>
                    <a:ext uri="{9D8B030D-6E8A-4147-A177-3AD203B41FA5}">
                      <a16:colId xmlns:a16="http://schemas.microsoft.com/office/drawing/2014/main" val="3823191804"/>
                    </a:ext>
                  </a:extLst>
                </a:gridCol>
                <a:gridCol w="649180">
                  <a:extLst>
                    <a:ext uri="{9D8B030D-6E8A-4147-A177-3AD203B41FA5}">
                      <a16:colId xmlns:a16="http://schemas.microsoft.com/office/drawing/2014/main" val="1540258344"/>
                    </a:ext>
                  </a:extLst>
                </a:gridCol>
                <a:gridCol w="649180">
                  <a:extLst>
                    <a:ext uri="{9D8B030D-6E8A-4147-A177-3AD203B41FA5}">
                      <a16:colId xmlns:a16="http://schemas.microsoft.com/office/drawing/2014/main" val="3608654602"/>
                    </a:ext>
                  </a:extLst>
                </a:gridCol>
                <a:gridCol w="649180">
                  <a:extLst>
                    <a:ext uri="{9D8B030D-6E8A-4147-A177-3AD203B41FA5}">
                      <a16:colId xmlns:a16="http://schemas.microsoft.com/office/drawing/2014/main" val="1775185001"/>
                    </a:ext>
                  </a:extLst>
                </a:gridCol>
                <a:gridCol w="649180">
                  <a:extLst>
                    <a:ext uri="{9D8B030D-6E8A-4147-A177-3AD203B41FA5}">
                      <a16:colId xmlns:a16="http://schemas.microsoft.com/office/drawing/2014/main" val="1154795064"/>
                    </a:ext>
                  </a:extLst>
                </a:gridCol>
                <a:gridCol w="649180">
                  <a:extLst>
                    <a:ext uri="{9D8B030D-6E8A-4147-A177-3AD203B41FA5}">
                      <a16:colId xmlns:a16="http://schemas.microsoft.com/office/drawing/2014/main" val="210291469"/>
                    </a:ext>
                  </a:extLst>
                </a:gridCol>
              </a:tblGrid>
              <a:tr h="514409">
                <a:tc>
                  <a:txBody>
                    <a:bodyPr/>
                    <a:lstStyle/>
                    <a:p>
                      <a:pPr algn="ctr"/>
                      <a:endParaRPr lang="en-BR" sz="2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BR" sz="2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R" sz="2400" b="1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BR" sz="24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BR" sz="2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BR" sz="24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1531850"/>
                  </a:ext>
                </a:extLst>
              </a:tr>
              <a:tr h="514409">
                <a:tc>
                  <a:txBody>
                    <a:bodyPr/>
                    <a:lstStyle/>
                    <a:p>
                      <a:pPr algn="ctr"/>
                      <a:r>
                        <a:rPr lang="en-BR" sz="2400" b="1" dirty="0"/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R" sz="2400" b="1" dirty="0"/>
                        <a:t>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R" sz="2400" b="1" dirty="0"/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R" sz="2400" b="1" dirty="0"/>
                        <a:t>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R" sz="2400" b="1" dirty="0"/>
                        <a:t>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R" sz="2400" b="1" dirty="0"/>
                        <a:t>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9079469"/>
                  </a:ext>
                </a:extLst>
              </a:tr>
              <a:tr h="514409">
                <a:tc>
                  <a:txBody>
                    <a:bodyPr/>
                    <a:lstStyle/>
                    <a:p>
                      <a:pPr algn="ctr"/>
                      <a:endParaRPr lang="en-BR" sz="24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BR" sz="2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BR" sz="24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BR" sz="24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BR" sz="24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BR" sz="2400" b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61440966"/>
                  </a:ext>
                </a:extLst>
              </a:tr>
              <a:tr h="514409">
                <a:tc>
                  <a:txBody>
                    <a:bodyPr/>
                    <a:lstStyle/>
                    <a:p>
                      <a:pPr algn="ctr"/>
                      <a:r>
                        <a:rPr lang="en-BR" sz="2400" b="1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R" sz="2400" b="1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BR" sz="2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BR" sz="24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BR" sz="24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BR" sz="2400" b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26895645"/>
                  </a:ext>
                </a:extLst>
              </a:tr>
              <a:tr h="514409">
                <a:tc>
                  <a:txBody>
                    <a:bodyPr/>
                    <a:lstStyle/>
                    <a:p>
                      <a:pPr algn="ctr"/>
                      <a:endParaRPr lang="en-BR" sz="24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BR" sz="24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BR" sz="24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R" sz="2400" b="1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R" sz="2400" b="1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BR" sz="2400" b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99820077"/>
                  </a:ext>
                </a:extLst>
              </a:tr>
              <a:tr h="514409">
                <a:tc>
                  <a:txBody>
                    <a:bodyPr/>
                    <a:lstStyle/>
                    <a:p>
                      <a:pPr algn="ctr"/>
                      <a:endParaRPr lang="en-BR" sz="24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R" sz="2400" b="1" dirty="0"/>
                        <a:t>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R" sz="2400" b="1" dirty="0"/>
                        <a:t>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BR" sz="2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BR" sz="2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BR" sz="24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91311136"/>
                  </a:ext>
                </a:extLst>
              </a:tr>
            </a:tbl>
          </a:graphicData>
        </a:graphic>
      </p:graphicFrame>
      <p:pic>
        <p:nvPicPr>
          <p:cNvPr id="4" name="Graphic 3" descr="Computer">
            <a:extLst>
              <a:ext uri="{FF2B5EF4-FFF2-40B4-BE49-F238E27FC236}">
                <a16:creationId xmlns:a16="http://schemas.microsoft.com/office/drawing/2014/main" id="{AB6365CF-640A-3F44-8814-EDC54C08F8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2200" y="4229100"/>
            <a:ext cx="914400" cy="914400"/>
          </a:xfrm>
          <a:prstGeom prst="rect">
            <a:avLst/>
          </a:prstGeom>
        </p:spPr>
      </p:pic>
      <p:sp>
        <p:nvSpPr>
          <p:cNvPr id="19" name="Google Shape;100;p18">
            <a:extLst>
              <a:ext uri="{FF2B5EF4-FFF2-40B4-BE49-F238E27FC236}">
                <a16:creationId xmlns:a16="http://schemas.microsoft.com/office/drawing/2014/main" id="{FFF67066-C4EB-AC48-BD74-D784EA70287B}"/>
              </a:ext>
            </a:extLst>
          </p:cNvPr>
          <p:cNvSpPr txBox="1"/>
          <p:nvPr/>
        </p:nvSpPr>
        <p:spPr>
          <a:xfrm>
            <a:off x="494701" y="1330617"/>
            <a:ext cx="361448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" name="Google Shape;100;p18">
            <a:extLst>
              <a:ext uri="{FF2B5EF4-FFF2-40B4-BE49-F238E27FC236}">
                <a16:creationId xmlns:a16="http://schemas.microsoft.com/office/drawing/2014/main" id="{1F33F1FC-7468-2940-9864-66318756712D}"/>
              </a:ext>
            </a:extLst>
          </p:cNvPr>
          <p:cNvSpPr txBox="1"/>
          <p:nvPr/>
        </p:nvSpPr>
        <p:spPr>
          <a:xfrm>
            <a:off x="494701" y="1818498"/>
            <a:ext cx="361448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" name="Google Shape;100;p18">
            <a:extLst>
              <a:ext uri="{FF2B5EF4-FFF2-40B4-BE49-F238E27FC236}">
                <a16:creationId xmlns:a16="http://schemas.microsoft.com/office/drawing/2014/main" id="{AAF58A50-EC43-AC41-8745-8A0AF388AD72}"/>
              </a:ext>
            </a:extLst>
          </p:cNvPr>
          <p:cNvSpPr txBox="1"/>
          <p:nvPr/>
        </p:nvSpPr>
        <p:spPr>
          <a:xfrm>
            <a:off x="494701" y="2306379"/>
            <a:ext cx="361448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3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" name="Google Shape;100;p18">
            <a:extLst>
              <a:ext uri="{FF2B5EF4-FFF2-40B4-BE49-F238E27FC236}">
                <a16:creationId xmlns:a16="http://schemas.microsoft.com/office/drawing/2014/main" id="{7D0B8907-9C54-9741-8ACF-3FC3B0CF22C9}"/>
              </a:ext>
            </a:extLst>
          </p:cNvPr>
          <p:cNvSpPr txBox="1"/>
          <p:nvPr/>
        </p:nvSpPr>
        <p:spPr>
          <a:xfrm>
            <a:off x="473093" y="2794260"/>
            <a:ext cx="404665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4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" name="Google Shape;100;p18">
            <a:extLst>
              <a:ext uri="{FF2B5EF4-FFF2-40B4-BE49-F238E27FC236}">
                <a16:creationId xmlns:a16="http://schemas.microsoft.com/office/drawing/2014/main" id="{9521DFEC-6DEA-454C-AC2B-6B95FCED8207}"/>
              </a:ext>
            </a:extLst>
          </p:cNvPr>
          <p:cNvSpPr txBox="1"/>
          <p:nvPr/>
        </p:nvSpPr>
        <p:spPr>
          <a:xfrm>
            <a:off x="473093" y="3282141"/>
            <a:ext cx="404665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5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" name="Google Shape;100;p18">
            <a:extLst>
              <a:ext uri="{FF2B5EF4-FFF2-40B4-BE49-F238E27FC236}">
                <a16:creationId xmlns:a16="http://schemas.microsoft.com/office/drawing/2014/main" id="{A680332F-76C8-F146-BA25-AEEC17CAE090}"/>
              </a:ext>
            </a:extLst>
          </p:cNvPr>
          <p:cNvSpPr txBox="1"/>
          <p:nvPr/>
        </p:nvSpPr>
        <p:spPr>
          <a:xfrm>
            <a:off x="473093" y="3770022"/>
            <a:ext cx="404665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6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" name="Google Shape;100;p18">
            <a:extLst>
              <a:ext uri="{FF2B5EF4-FFF2-40B4-BE49-F238E27FC236}">
                <a16:creationId xmlns:a16="http://schemas.microsoft.com/office/drawing/2014/main" id="{BF6BC9E5-2F11-EE4F-9117-B255ECB2A035}"/>
              </a:ext>
            </a:extLst>
          </p:cNvPr>
          <p:cNvSpPr txBox="1"/>
          <p:nvPr/>
        </p:nvSpPr>
        <p:spPr>
          <a:xfrm>
            <a:off x="1108446" y="819547"/>
            <a:ext cx="361448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A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" name="Google Shape;100;p18">
            <a:extLst>
              <a:ext uri="{FF2B5EF4-FFF2-40B4-BE49-F238E27FC236}">
                <a16:creationId xmlns:a16="http://schemas.microsoft.com/office/drawing/2014/main" id="{B8B3D286-1ADB-7645-B69E-63B467CA9092}"/>
              </a:ext>
            </a:extLst>
          </p:cNvPr>
          <p:cNvSpPr txBox="1"/>
          <p:nvPr/>
        </p:nvSpPr>
        <p:spPr>
          <a:xfrm>
            <a:off x="1757461" y="819547"/>
            <a:ext cx="361448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B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" name="Google Shape;100;p18">
            <a:extLst>
              <a:ext uri="{FF2B5EF4-FFF2-40B4-BE49-F238E27FC236}">
                <a16:creationId xmlns:a16="http://schemas.microsoft.com/office/drawing/2014/main" id="{78C845D3-7E16-F84A-B95F-792D5324277C}"/>
              </a:ext>
            </a:extLst>
          </p:cNvPr>
          <p:cNvSpPr txBox="1"/>
          <p:nvPr/>
        </p:nvSpPr>
        <p:spPr>
          <a:xfrm>
            <a:off x="2406476" y="819547"/>
            <a:ext cx="361448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C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" name="Google Shape;100;p18">
            <a:extLst>
              <a:ext uri="{FF2B5EF4-FFF2-40B4-BE49-F238E27FC236}">
                <a16:creationId xmlns:a16="http://schemas.microsoft.com/office/drawing/2014/main" id="{556695D6-34E6-7545-B436-D2F08DA8B991}"/>
              </a:ext>
            </a:extLst>
          </p:cNvPr>
          <p:cNvSpPr txBox="1"/>
          <p:nvPr/>
        </p:nvSpPr>
        <p:spPr>
          <a:xfrm>
            <a:off x="3055491" y="819547"/>
            <a:ext cx="361448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D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" name="Google Shape;100;p18">
            <a:extLst>
              <a:ext uri="{FF2B5EF4-FFF2-40B4-BE49-F238E27FC236}">
                <a16:creationId xmlns:a16="http://schemas.microsoft.com/office/drawing/2014/main" id="{D0A51135-BACA-0740-A9C4-D1210D044A72}"/>
              </a:ext>
            </a:extLst>
          </p:cNvPr>
          <p:cNvSpPr txBox="1"/>
          <p:nvPr/>
        </p:nvSpPr>
        <p:spPr>
          <a:xfrm>
            <a:off x="3704506" y="819547"/>
            <a:ext cx="361448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E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" name="Google Shape;100;p18">
            <a:extLst>
              <a:ext uri="{FF2B5EF4-FFF2-40B4-BE49-F238E27FC236}">
                <a16:creationId xmlns:a16="http://schemas.microsoft.com/office/drawing/2014/main" id="{477FA821-9227-D64E-BB85-E93F59764BF9}"/>
              </a:ext>
            </a:extLst>
          </p:cNvPr>
          <p:cNvSpPr txBox="1"/>
          <p:nvPr/>
        </p:nvSpPr>
        <p:spPr>
          <a:xfrm>
            <a:off x="4353520" y="819547"/>
            <a:ext cx="361448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F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" name="Google Shape;73;p15">
            <a:extLst>
              <a:ext uri="{FF2B5EF4-FFF2-40B4-BE49-F238E27FC236}">
                <a16:creationId xmlns:a16="http://schemas.microsoft.com/office/drawing/2014/main" id="{15E4749F-F236-B849-B44D-0A14F5624420}"/>
              </a:ext>
            </a:extLst>
          </p:cNvPr>
          <p:cNvSpPr txBox="1"/>
          <p:nvPr/>
        </p:nvSpPr>
        <p:spPr>
          <a:xfrm>
            <a:off x="2343434" y="4546316"/>
            <a:ext cx="4457132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dirty="0">
                <a:solidFill>
                  <a:srgbClr val="FF609A"/>
                </a:solidFill>
                <a:latin typeface="Consolas"/>
                <a:ea typeface="Consolas"/>
                <a:cs typeface="Consolas"/>
                <a:sym typeface="Consolas"/>
              </a:rPr>
              <a:t>nome = input(‘Qual é o seu nome?’)</a:t>
            </a:r>
            <a:endParaRPr sz="1800" b="1" dirty="0">
              <a:solidFill>
                <a:srgbClr val="FF609A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1FE752E-4E6B-8843-AF36-33535464B301}"/>
              </a:ext>
            </a:extLst>
          </p:cNvPr>
          <p:cNvCxnSpPr>
            <a:cxnSpLocks/>
          </p:cNvCxnSpPr>
          <p:nvPr/>
        </p:nvCxnSpPr>
        <p:spPr>
          <a:xfrm>
            <a:off x="1469894" y="2088107"/>
            <a:ext cx="1136828" cy="2483893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  <a:prstDash val="dash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26036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8"/>
          <p:cNvSpPr txBox="1"/>
          <p:nvPr/>
        </p:nvSpPr>
        <p:spPr>
          <a:xfrm>
            <a:off x="450000" y="373500"/>
            <a:ext cx="7156200" cy="584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 b="1" dirty="0">
                <a:latin typeface="Montserrat"/>
                <a:ea typeface="Montserrat"/>
                <a:cs typeface="Montserrat"/>
                <a:sym typeface="Montserrat"/>
              </a:rPr>
              <a:t>Variáveis e Memória</a:t>
            </a:r>
            <a:endParaRPr sz="2600" b="1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6" name="Google Shape;9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54019" y="4404127"/>
            <a:ext cx="1139979" cy="365875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8"/>
          <p:cNvSpPr txBox="1"/>
          <p:nvPr/>
        </p:nvSpPr>
        <p:spPr>
          <a:xfrm>
            <a:off x="7554019" y="769030"/>
            <a:ext cx="11400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1" dirty="0">
                <a:solidFill>
                  <a:srgbClr val="FF609A"/>
                </a:solidFill>
                <a:latin typeface="Montserrat"/>
                <a:ea typeface="Montserrat"/>
                <a:cs typeface="Montserrat"/>
                <a:sym typeface="Montserrat"/>
              </a:rPr>
              <a:t>Memória</a:t>
            </a:r>
            <a:endParaRPr sz="1600" b="1" dirty="0">
              <a:solidFill>
                <a:srgbClr val="FF609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0" name="Google Shape;100;p18"/>
          <p:cNvSpPr txBox="1"/>
          <p:nvPr/>
        </p:nvSpPr>
        <p:spPr>
          <a:xfrm>
            <a:off x="5661227" y="1188808"/>
            <a:ext cx="3032771" cy="2985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A </a:t>
            </a:r>
            <a:r>
              <a:rPr lang="en-US" dirty="0" err="1">
                <a:latin typeface="Montserrat"/>
                <a:ea typeface="Montserrat"/>
                <a:cs typeface="Montserrat"/>
                <a:sym typeface="Montserrat"/>
              </a:rPr>
              <a:t>memória</a:t>
            </a: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 RAM </a:t>
            </a:r>
            <a:r>
              <a:rPr lang="en-US" dirty="0" err="1">
                <a:latin typeface="Montserrat"/>
                <a:ea typeface="Montserrat"/>
                <a:cs typeface="Montserrat"/>
                <a:sym typeface="Montserrat"/>
              </a:rPr>
              <a:t>funciona</a:t>
            </a: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dirty="0" err="1">
                <a:latin typeface="Montserrat"/>
                <a:ea typeface="Montserrat"/>
                <a:cs typeface="Montserrat"/>
                <a:sym typeface="Montserrat"/>
              </a:rPr>
              <a:t>como</a:t>
            </a: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 se fosse </a:t>
            </a:r>
            <a:r>
              <a:rPr lang="en-US" dirty="0" err="1">
                <a:latin typeface="Montserrat"/>
                <a:ea typeface="Montserrat"/>
                <a:cs typeface="Montserrat"/>
                <a:sym typeface="Montserrat"/>
              </a:rPr>
              <a:t>uma</a:t>
            </a: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dirty="0" err="1">
                <a:latin typeface="Montserrat"/>
                <a:ea typeface="Montserrat"/>
                <a:cs typeface="Montserrat"/>
                <a:sym typeface="Montserrat"/>
              </a:rPr>
              <a:t>gigante</a:t>
            </a: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dirty="0" err="1">
                <a:latin typeface="Montserrat"/>
                <a:ea typeface="Montserrat"/>
                <a:cs typeface="Montserrat"/>
                <a:sym typeface="Montserrat"/>
              </a:rPr>
              <a:t>tabela</a:t>
            </a: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en-US" dirty="0" err="1">
                <a:latin typeface="Montserrat"/>
                <a:ea typeface="Montserrat"/>
                <a:cs typeface="Montserrat"/>
                <a:sym typeface="Montserrat"/>
              </a:rPr>
              <a:t>onde</a:t>
            </a: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dirty="0" err="1">
                <a:latin typeface="Montserrat"/>
                <a:ea typeface="Montserrat"/>
                <a:cs typeface="Montserrat"/>
                <a:sym typeface="Montserrat"/>
              </a:rPr>
              <a:t>cada</a:t>
            </a: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dirty="0" err="1">
                <a:latin typeface="Montserrat"/>
                <a:ea typeface="Montserrat"/>
                <a:cs typeface="Montserrat"/>
                <a:sym typeface="Montserrat"/>
              </a:rPr>
              <a:t>célula</a:t>
            </a: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dirty="0" err="1">
                <a:latin typeface="Montserrat"/>
                <a:ea typeface="Montserrat"/>
                <a:cs typeface="Montserrat"/>
                <a:sym typeface="Montserrat"/>
              </a:rPr>
              <a:t>guarda</a:t>
            </a: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 um valor. </a:t>
            </a:r>
            <a:br>
              <a:rPr lang="en-US" dirty="0"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dirty="0"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Uma </a:t>
            </a:r>
            <a:r>
              <a:rPr lang="en-US" dirty="0" err="1">
                <a:latin typeface="Montserrat"/>
                <a:ea typeface="Montserrat"/>
                <a:cs typeface="Montserrat"/>
                <a:sym typeface="Montserrat"/>
              </a:rPr>
              <a:t>variável</a:t>
            </a: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dirty="0" err="1">
                <a:latin typeface="Montserrat"/>
                <a:ea typeface="Montserrat"/>
                <a:cs typeface="Montserrat"/>
                <a:sym typeface="Montserrat"/>
              </a:rPr>
              <a:t>é</a:t>
            </a: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dirty="0" err="1">
                <a:latin typeface="Montserrat"/>
                <a:ea typeface="Montserrat"/>
                <a:cs typeface="Montserrat"/>
                <a:sym typeface="Montserrat"/>
              </a:rPr>
              <a:t>uma</a:t>
            </a: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 forma de </a:t>
            </a:r>
            <a:r>
              <a:rPr lang="en-US" dirty="0" err="1">
                <a:latin typeface="Montserrat"/>
                <a:ea typeface="Montserrat"/>
                <a:cs typeface="Montserrat"/>
                <a:sym typeface="Montserrat"/>
              </a:rPr>
              <a:t>nomear</a:t>
            </a: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 um </a:t>
            </a:r>
            <a:r>
              <a:rPr lang="en-US" dirty="0" err="1">
                <a:latin typeface="Montserrat"/>
                <a:ea typeface="Montserrat"/>
                <a:cs typeface="Montserrat"/>
                <a:sym typeface="Montserrat"/>
              </a:rPr>
              <a:t>endereço</a:t>
            </a: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dirty="0" err="1">
                <a:latin typeface="Montserrat"/>
                <a:ea typeface="Montserrat"/>
                <a:cs typeface="Montserrat"/>
                <a:sym typeface="Montserrat"/>
              </a:rPr>
              <a:t>na</a:t>
            </a: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dirty="0" err="1">
                <a:latin typeface="Montserrat"/>
                <a:ea typeface="Montserrat"/>
                <a:cs typeface="Montserrat"/>
                <a:sym typeface="Montserrat"/>
              </a:rPr>
              <a:t>memória</a:t>
            </a: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. </a:t>
            </a:r>
            <a:br>
              <a:rPr lang="en-US" dirty="0"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dirty="0"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O valor que </a:t>
            </a:r>
            <a:r>
              <a:rPr lang="en-US" dirty="0" err="1">
                <a:latin typeface="Montserrat"/>
                <a:ea typeface="Montserrat"/>
                <a:cs typeface="Montserrat"/>
                <a:sym typeface="Montserrat"/>
              </a:rPr>
              <a:t>foi</a:t>
            </a: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 lido pela </a:t>
            </a:r>
            <a:r>
              <a:rPr lang="en-US" dirty="0" err="1">
                <a:latin typeface="Montserrat"/>
                <a:ea typeface="Montserrat"/>
                <a:cs typeface="Montserrat"/>
                <a:sym typeface="Montserrat"/>
              </a:rPr>
              <a:t>função</a:t>
            </a: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b="1" dirty="0">
                <a:latin typeface="Consolas" panose="020B0609020204030204" pitchFamily="49" charset="0"/>
                <a:ea typeface="Montserrat"/>
                <a:cs typeface="Consolas" panose="020B0609020204030204" pitchFamily="49" charset="0"/>
                <a:sym typeface="Montserrat"/>
              </a:rPr>
              <a:t>input</a:t>
            </a: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dirty="0" err="1">
                <a:latin typeface="Montserrat"/>
                <a:ea typeface="Montserrat"/>
                <a:cs typeface="Montserrat"/>
                <a:sym typeface="Montserrat"/>
              </a:rPr>
              <a:t>vai</a:t>
            </a: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 ser salvo no </a:t>
            </a:r>
            <a:r>
              <a:rPr lang="en-US" dirty="0" err="1">
                <a:latin typeface="Montserrat"/>
                <a:ea typeface="Montserrat"/>
                <a:cs typeface="Montserrat"/>
                <a:sym typeface="Montserrat"/>
              </a:rPr>
              <a:t>endereço</a:t>
            </a: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 A2, </a:t>
            </a:r>
            <a:r>
              <a:rPr lang="en-US" dirty="0" err="1">
                <a:latin typeface="Montserrat"/>
                <a:ea typeface="Montserrat"/>
                <a:cs typeface="Montserrat"/>
                <a:sym typeface="Montserrat"/>
              </a:rPr>
              <a:t>então</a:t>
            </a: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 a </a:t>
            </a:r>
            <a:r>
              <a:rPr lang="en-US" dirty="0" err="1">
                <a:latin typeface="Montserrat"/>
                <a:ea typeface="Montserrat"/>
                <a:cs typeface="Montserrat"/>
                <a:sym typeface="Montserrat"/>
              </a:rPr>
              <a:t>variável</a:t>
            </a: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b="1" dirty="0" err="1">
                <a:latin typeface="Consolas" panose="020B0609020204030204" pitchFamily="49" charset="0"/>
                <a:cs typeface="Consolas" panose="020B0609020204030204" pitchFamily="49" charset="0"/>
                <a:sym typeface="Montserrat"/>
              </a:rPr>
              <a:t>nome</a:t>
            </a: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dirty="0" err="1">
                <a:latin typeface="Montserrat"/>
                <a:ea typeface="Montserrat"/>
                <a:cs typeface="Montserrat"/>
                <a:sym typeface="Montserrat"/>
              </a:rPr>
              <a:t>vai</a:t>
            </a: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dirty="0" err="1">
                <a:latin typeface="Montserrat"/>
                <a:ea typeface="Montserrat"/>
                <a:cs typeface="Montserrat"/>
                <a:sym typeface="Montserrat"/>
              </a:rPr>
              <a:t>apontar</a:t>
            </a: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 para </a:t>
            </a:r>
            <a:r>
              <a:rPr lang="en-US" dirty="0" err="1">
                <a:latin typeface="Montserrat"/>
                <a:ea typeface="Montserrat"/>
                <a:cs typeface="Montserrat"/>
                <a:sym typeface="Montserrat"/>
              </a:rPr>
              <a:t>este</a:t>
            </a: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dirty="0" err="1">
                <a:latin typeface="Montserrat"/>
                <a:ea typeface="Montserrat"/>
                <a:cs typeface="Montserrat"/>
                <a:sym typeface="Montserrat"/>
              </a:rPr>
              <a:t>endereço</a:t>
            </a: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DAAAAE21-40E0-014B-BE43-D0735E5C24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1548742"/>
              </p:ext>
            </p:extLst>
          </p:nvPr>
        </p:nvGraphicFramePr>
        <p:xfrm>
          <a:off x="1012694" y="1200130"/>
          <a:ext cx="3895080" cy="3086454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649180">
                  <a:extLst>
                    <a:ext uri="{9D8B030D-6E8A-4147-A177-3AD203B41FA5}">
                      <a16:colId xmlns:a16="http://schemas.microsoft.com/office/drawing/2014/main" val="3823191804"/>
                    </a:ext>
                  </a:extLst>
                </a:gridCol>
                <a:gridCol w="649180">
                  <a:extLst>
                    <a:ext uri="{9D8B030D-6E8A-4147-A177-3AD203B41FA5}">
                      <a16:colId xmlns:a16="http://schemas.microsoft.com/office/drawing/2014/main" val="1540258344"/>
                    </a:ext>
                  </a:extLst>
                </a:gridCol>
                <a:gridCol w="649180">
                  <a:extLst>
                    <a:ext uri="{9D8B030D-6E8A-4147-A177-3AD203B41FA5}">
                      <a16:colId xmlns:a16="http://schemas.microsoft.com/office/drawing/2014/main" val="3608654602"/>
                    </a:ext>
                  </a:extLst>
                </a:gridCol>
                <a:gridCol w="649180">
                  <a:extLst>
                    <a:ext uri="{9D8B030D-6E8A-4147-A177-3AD203B41FA5}">
                      <a16:colId xmlns:a16="http://schemas.microsoft.com/office/drawing/2014/main" val="1775185001"/>
                    </a:ext>
                  </a:extLst>
                </a:gridCol>
                <a:gridCol w="649180">
                  <a:extLst>
                    <a:ext uri="{9D8B030D-6E8A-4147-A177-3AD203B41FA5}">
                      <a16:colId xmlns:a16="http://schemas.microsoft.com/office/drawing/2014/main" val="1154795064"/>
                    </a:ext>
                  </a:extLst>
                </a:gridCol>
                <a:gridCol w="649180">
                  <a:extLst>
                    <a:ext uri="{9D8B030D-6E8A-4147-A177-3AD203B41FA5}">
                      <a16:colId xmlns:a16="http://schemas.microsoft.com/office/drawing/2014/main" val="210291469"/>
                    </a:ext>
                  </a:extLst>
                </a:gridCol>
              </a:tblGrid>
              <a:tr h="514409">
                <a:tc>
                  <a:txBody>
                    <a:bodyPr/>
                    <a:lstStyle/>
                    <a:p>
                      <a:pPr algn="ctr"/>
                      <a:endParaRPr lang="en-BR" sz="2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BR" sz="2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R" sz="2400" b="1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BR" sz="24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BR" sz="2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BR" sz="24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1531850"/>
                  </a:ext>
                </a:extLst>
              </a:tr>
              <a:tr h="514409">
                <a:tc>
                  <a:txBody>
                    <a:bodyPr/>
                    <a:lstStyle/>
                    <a:p>
                      <a:pPr algn="ctr"/>
                      <a:r>
                        <a:rPr lang="en-BR" sz="2400" b="1" dirty="0"/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R" sz="2400" b="1" dirty="0"/>
                        <a:t>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R" sz="2400" b="1" dirty="0"/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R" sz="2400" b="1" dirty="0"/>
                        <a:t>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R" sz="2400" b="1" dirty="0"/>
                        <a:t>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R" sz="2400" b="1" dirty="0"/>
                        <a:t>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9079469"/>
                  </a:ext>
                </a:extLst>
              </a:tr>
              <a:tr h="514409">
                <a:tc>
                  <a:txBody>
                    <a:bodyPr/>
                    <a:lstStyle/>
                    <a:p>
                      <a:pPr algn="ctr"/>
                      <a:endParaRPr lang="en-BR" sz="24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BR" sz="2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BR" sz="24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BR" sz="24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BR" sz="24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BR" sz="2400" b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61440966"/>
                  </a:ext>
                </a:extLst>
              </a:tr>
              <a:tr h="514409">
                <a:tc>
                  <a:txBody>
                    <a:bodyPr/>
                    <a:lstStyle/>
                    <a:p>
                      <a:pPr algn="ctr"/>
                      <a:r>
                        <a:rPr lang="en-BR" sz="2400" b="1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R" sz="2400" b="1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BR" sz="2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BR" sz="24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BR" sz="24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BR" sz="2400" b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26895645"/>
                  </a:ext>
                </a:extLst>
              </a:tr>
              <a:tr h="514409">
                <a:tc>
                  <a:txBody>
                    <a:bodyPr/>
                    <a:lstStyle/>
                    <a:p>
                      <a:pPr algn="ctr"/>
                      <a:endParaRPr lang="en-BR" sz="24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BR" sz="24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BR" sz="24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R" sz="2400" b="1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R" sz="2400" b="1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BR" sz="2400" b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99820077"/>
                  </a:ext>
                </a:extLst>
              </a:tr>
              <a:tr h="514409">
                <a:tc>
                  <a:txBody>
                    <a:bodyPr/>
                    <a:lstStyle/>
                    <a:p>
                      <a:pPr algn="ctr"/>
                      <a:endParaRPr lang="en-BR" sz="24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R" sz="2400" b="1" dirty="0"/>
                        <a:t>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R" sz="2400" b="1" dirty="0"/>
                        <a:t>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BR" sz="2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BR" sz="2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BR" sz="24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91311136"/>
                  </a:ext>
                </a:extLst>
              </a:tr>
            </a:tbl>
          </a:graphicData>
        </a:graphic>
      </p:graphicFrame>
      <p:pic>
        <p:nvPicPr>
          <p:cNvPr id="4" name="Graphic 3" descr="Computer">
            <a:extLst>
              <a:ext uri="{FF2B5EF4-FFF2-40B4-BE49-F238E27FC236}">
                <a16:creationId xmlns:a16="http://schemas.microsoft.com/office/drawing/2014/main" id="{AB6365CF-640A-3F44-8814-EDC54C08F8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2200" y="4229100"/>
            <a:ext cx="914400" cy="914400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ECEF826-94F6-574B-B1DE-B70D864B763F}"/>
              </a:ext>
            </a:extLst>
          </p:cNvPr>
          <p:cNvCxnSpPr>
            <a:cxnSpLocks/>
          </p:cNvCxnSpPr>
          <p:nvPr/>
        </p:nvCxnSpPr>
        <p:spPr>
          <a:xfrm>
            <a:off x="1469894" y="2088107"/>
            <a:ext cx="1136828" cy="2483893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  <a:prstDash val="dash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Google Shape;73;p15">
            <a:extLst>
              <a:ext uri="{FF2B5EF4-FFF2-40B4-BE49-F238E27FC236}">
                <a16:creationId xmlns:a16="http://schemas.microsoft.com/office/drawing/2014/main" id="{70BE853A-81D6-4441-B27A-0D0E4642CDD4}"/>
              </a:ext>
            </a:extLst>
          </p:cNvPr>
          <p:cNvSpPr txBox="1"/>
          <p:nvPr/>
        </p:nvSpPr>
        <p:spPr>
          <a:xfrm>
            <a:off x="2343434" y="4546316"/>
            <a:ext cx="4457132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dirty="0">
                <a:solidFill>
                  <a:srgbClr val="FF609A"/>
                </a:solidFill>
                <a:latin typeface="Consolas"/>
                <a:ea typeface="Consolas"/>
                <a:cs typeface="Consolas"/>
                <a:sym typeface="Consolas"/>
              </a:rPr>
              <a:t>nome = input(‘Qual é o seu nome?’)</a:t>
            </a:r>
            <a:endParaRPr sz="1800" b="1" dirty="0">
              <a:solidFill>
                <a:srgbClr val="FF609A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9" name="Google Shape;100;p18">
            <a:extLst>
              <a:ext uri="{FF2B5EF4-FFF2-40B4-BE49-F238E27FC236}">
                <a16:creationId xmlns:a16="http://schemas.microsoft.com/office/drawing/2014/main" id="{FFF67066-C4EB-AC48-BD74-D784EA70287B}"/>
              </a:ext>
            </a:extLst>
          </p:cNvPr>
          <p:cNvSpPr txBox="1"/>
          <p:nvPr/>
        </p:nvSpPr>
        <p:spPr>
          <a:xfrm>
            <a:off x="494701" y="1330617"/>
            <a:ext cx="361448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" name="Google Shape;100;p18">
            <a:extLst>
              <a:ext uri="{FF2B5EF4-FFF2-40B4-BE49-F238E27FC236}">
                <a16:creationId xmlns:a16="http://schemas.microsoft.com/office/drawing/2014/main" id="{1F33F1FC-7468-2940-9864-66318756712D}"/>
              </a:ext>
            </a:extLst>
          </p:cNvPr>
          <p:cNvSpPr txBox="1"/>
          <p:nvPr/>
        </p:nvSpPr>
        <p:spPr>
          <a:xfrm>
            <a:off x="494701" y="1818498"/>
            <a:ext cx="361448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" name="Google Shape;100;p18">
            <a:extLst>
              <a:ext uri="{FF2B5EF4-FFF2-40B4-BE49-F238E27FC236}">
                <a16:creationId xmlns:a16="http://schemas.microsoft.com/office/drawing/2014/main" id="{AAF58A50-EC43-AC41-8745-8A0AF388AD72}"/>
              </a:ext>
            </a:extLst>
          </p:cNvPr>
          <p:cNvSpPr txBox="1"/>
          <p:nvPr/>
        </p:nvSpPr>
        <p:spPr>
          <a:xfrm>
            <a:off x="494701" y="2306379"/>
            <a:ext cx="361448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3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" name="Google Shape;100;p18">
            <a:extLst>
              <a:ext uri="{FF2B5EF4-FFF2-40B4-BE49-F238E27FC236}">
                <a16:creationId xmlns:a16="http://schemas.microsoft.com/office/drawing/2014/main" id="{7D0B8907-9C54-9741-8ACF-3FC3B0CF22C9}"/>
              </a:ext>
            </a:extLst>
          </p:cNvPr>
          <p:cNvSpPr txBox="1"/>
          <p:nvPr/>
        </p:nvSpPr>
        <p:spPr>
          <a:xfrm>
            <a:off x="473093" y="2794260"/>
            <a:ext cx="404665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4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" name="Google Shape;100;p18">
            <a:extLst>
              <a:ext uri="{FF2B5EF4-FFF2-40B4-BE49-F238E27FC236}">
                <a16:creationId xmlns:a16="http://schemas.microsoft.com/office/drawing/2014/main" id="{9521DFEC-6DEA-454C-AC2B-6B95FCED8207}"/>
              </a:ext>
            </a:extLst>
          </p:cNvPr>
          <p:cNvSpPr txBox="1"/>
          <p:nvPr/>
        </p:nvSpPr>
        <p:spPr>
          <a:xfrm>
            <a:off x="473093" y="3282141"/>
            <a:ext cx="404665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5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" name="Google Shape;100;p18">
            <a:extLst>
              <a:ext uri="{FF2B5EF4-FFF2-40B4-BE49-F238E27FC236}">
                <a16:creationId xmlns:a16="http://schemas.microsoft.com/office/drawing/2014/main" id="{A680332F-76C8-F146-BA25-AEEC17CAE090}"/>
              </a:ext>
            </a:extLst>
          </p:cNvPr>
          <p:cNvSpPr txBox="1"/>
          <p:nvPr/>
        </p:nvSpPr>
        <p:spPr>
          <a:xfrm>
            <a:off x="473093" y="3770022"/>
            <a:ext cx="404665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6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" name="Google Shape;100;p18">
            <a:extLst>
              <a:ext uri="{FF2B5EF4-FFF2-40B4-BE49-F238E27FC236}">
                <a16:creationId xmlns:a16="http://schemas.microsoft.com/office/drawing/2014/main" id="{BF6BC9E5-2F11-EE4F-9117-B255ECB2A035}"/>
              </a:ext>
            </a:extLst>
          </p:cNvPr>
          <p:cNvSpPr txBox="1"/>
          <p:nvPr/>
        </p:nvSpPr>
        <p:spPr>
          <a:xfrm>
            <a:off x="1108446" y="819547"/>
            <a:ext cx="361448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A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" name="Google Shape;100;p18">
            <a:extLst>
              <a:ext uri="{FF2B5EF4-FFF2-40B4-BE49-F238E27FC236}">
                <a16:creationId xmlns:a16="http://schemas.microsoft.com/office/drawing/2014/main" id="{B8B3D286-1ADB-7645-B69E-63B467CA9092}"/>
              </a:ext>
            </a:extLst>
          </p:cNvPr>
          <p:cNvSpPr txBox="1"/>
          <p:nvPr/>
        </p:nvSpPr>
        <p:spPr>
          <a:xfrm>
            <a:off x="1757461" y="819547"/>
            <a:ext cx="361448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B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" name="Google Shape;100;p18">
            <a:extLst>
              <a:ext uri="{FF2B5EF4-FFF2-40B4-BE49-F238E27FC236}">
                <a16:creationId xmlns:a16="http://schemas.microsoft.com/office/drawing/2014/main" id="{78C845D3-7E16-F84A-B95F-792D5324277C}"/>
              </a:ext>
            </a:extLst>
          </p:cNvPr>
          <p:cNvSpPr txBox="1"/>
          <p:nvPr/>
        </p:nvSpPr>
        <p:spPr>
          <a:xfrm>
            <a:off x="2406476" y="819547"/>
            <a:ext cx="361448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C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" name="Google Shape;100;p18">
            <a:extLst>
              <a:ext uri="{FF2B5EF4-FFF2-40B4-BE49-F238E27FC236}">
                <a16:creationId xmlns:a16="http://schemas.microsoft.com/office/drawing/2014/main" id="{556695D6-34E6-7545-B436-D2F08DA8B991}"/>
              </a:ext>
            </a:extLst>
          </p:cNvPr>
          <p:cNvSpPr txBox="1"/>
          <p:nvPr/>
        </p:nvSpPr>
        <p:spPr>
          <a:xfrm>
            <a:off x="3055491" y="819547"/>
            <a:ext cx="361448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D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" name="Google Shape;100;p18">
            <a:extLst>
              <a:ext uri="{FF2B5EF4-FFF2-40B4-BE49-F238E27FC236}">
                <a16:creationId xmlns:a16="http://schemas.microsoft.com/office/drawing/2014/main" id="{D0A51135-BACA-0740-A9C4-D1210D044A72}"/>
              </a:ext>
            </a:extLst>
          </p:cNvPr>
          <p:cNvSpPr txBox="1"/>
          <p:nvPr/>
        </p:nvSpPr>
        <p:spPr>
          <a:xfrm>
            <a:off x="3704506" y="819547"/>
            <a:ext cx="361448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E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" name="Google Shape;100;p18">
            <a:extLst>
              <a:ext uri="{FF2B5EF4-FFF2-40B4-BE49-F238E27FC236}">
                <a16:creationId xmlns:a16="http://schemas.microsoft.com/office/drawing/2014/main" id="{477FA821-9227-D64E-BB85-E93F59764BF9}"/>
              </a:ext>
            </a:extLst>
          </p:cNvPr>
          <p:cNvSpPr txBox="1"/>
          <p:nvPr/>
        </p:nvSpPr>
        <p:spPr>
          <a:xfrm>
            <a:off x="4353520" y="819547"/>
            <a:ext cx="361448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F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2456106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8"/>
          <p:cNvSpPr txBox="1"/>
          <p:nvPr/>
        </p:nvSpPr>
        <p:spPr>
          <a:xfrm>
            <a:off x="450000" y="373500"/>
            <a:ext cx="7156200" cy="584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 b="1" dirty="0">
                <a:latin typeface="Montserrat"/>
                <a:ea typeface="Montserrat"/>
                <a:cs typeface="Montserrat"/>
                <a:sym typeface="Montserrat"/>
              </a:rPr>
              <a:t>Tipos de Dados</a:t>
            </a:r>
            <a:endParaRPr sz="2600" b="1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F71754D7-6B68-494E-A545-BD35B9F7CF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9003532"/>
              </p:ext>
            </p:extLst>
          </p:nvPr>
        </p:nvGraphicFramePr>
        <p:xfrm>
          <a:off x="736934" y="1096113"/>
          <a:ext cx="7670132" cy="3230537"/>
        </p:xfrm>
        <a:graphic>
          <a:graphicData uri="http://schemas.openxmlformats.org/drawingml/2006/table">
            <a:tbl>
              <a:tblPr firstRow="1">
                <a:tableStyleId>{F5AB1C69-6EDB-4FF4-983F-18BD219EF322}</a:tableStyleId>
              </a:tblPr>
              <a:tblGrid>
                <a:gridCol w="1420719">
                  <a:extLst>
                    <a:ext uri="{9D8B030D-6E8A-4147-A177-3AD203B41FA5}">
                      <a16:colId xmlns:a16="http://schemas.microsoft.com/office/drawing/2014/main" val="1989300845"/>
                    </a:ext>
                  </a:extLst>
                </a:gridCol>
                <a:gridCol w="2911714">
                  <a:extLst>
                    <a:ext uri="{9D8B030D-6E8A-4147-A177-3AD203B41FA5}">
                      <a16:colId xmlns:a16="http://schemas.microsoft.com/office/drawing/2014/main" val="3627500994"/>
                    </a:ext>
                  </a:extLst>
                </a:gridCol>
                <a:gridCol w="3337699">
                  <a:extLst>
                    <a:ext uri="{9D8B030D-6E8A-4147-A177-3AD203B41FA5}">
                      <a16:colId xmlns:a16="http://schemas.microsoft.com/office/drawing/2014/main" val="992390185"/>
                    </a:ext>
                  </a:extLst>
                </a:gridCol>
              </a:tblGrid>
              <a:tr h="469154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</a:rPr>
                        <a:t>Tipo *</a:t>
                      </a:r>
                    </a:p>
                  </a:txBody>
                  <a:tcPr>
                    <a:solidFill>
                      <a:srgbClr val="FA609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dirty="0" err="1">
                          <a:effectLst/>
                        </a:rPr>
                        <a:t>Descrição</a:t>
                      </a:r>
                      <a:endParaRPr lang="en-US" sz="1600" dirty="0">
                        <a:effectLst/>
                      </a:endParaRPr>
                    </a:p>
                  </a:txBody>
                  <a:tcPr>
                    <a:solidFill>
                      <a:srgbClr val="FA609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dirty="0" err="1">
                          <a:effectLst/>
                        </a:rPr>
                        <a:t>Exemplo</a:t>
                      </a:r>
                      <a:endParaRPr lang="en-US" sz="1600" dirty="0">
                        <a:effectLst/>
                      </a:endParaRPr>
                    </a:p>
                  </a:txBody>
                  <a:tcPr>
                    <a:solidFill>
                      <a:srgbClr val="FA60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23779"/>
                  </a:ext>
                </a:extLst>
              </a:tr>
              <a:tr h="613508">
                <a:tc>
                  <a:txBody>
                    <a:bodyPr/>
                    <a:lstStyle/>
                    <a:p>
                      <a:pPr algn="l" fontAlgn="t">
                        <a:lnSpc>
                          <a:spcPct val="100000"/>
                        </a:lnSpc>
                        <a:spcAft>
                          <a:spcPts val="600"/>
                        </a:spcAft>
                      </a:pPr>
                      <a:r>
                        <a:rPr lang="en-US" sz="14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</a:t>
                      </a:r>
                    </a:p>
                    <a:p>
                      <a:pPr algn="l" fontAlgn="t">
                        <a:lnSpc>
                          <a:spcPct val="100000"/>
                        </a:lnSpc>
                        <a:spcAft>
                          <a:spcPts val="600"/>
                        </a:spcAft>
                      </a:pPr>
                      <a:r>
                        <a:rPr lang="en-US" sz="14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float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100000"/>
                        </a:lnSpc>
                        <a:spcAft>
                          <a:spcPts val="600"/>
                        </a:spcAft>
                      </a:pPr>
                      <a:r>
                        <a:rPr lang="en-US" sz="1400" dirty="0" err="1">
                          <a:effectLst/>
                        </a:rPr>
                        <a:t>Tipos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numéricos</a:t>
                      </a:r>
                      <a:endParaRPr lang="en-US" sz="1400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100000"/>
                        </a:lnSpc>
                        <a:spcAft>
                          <a:spcPts val="600"/>
                        </a:spcAft>
                      </a:pPr>
                      <a:r>
                        <a:rPr lang="en-US" sz="1400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ex_int</a:t>
                      </a:r>
                      <a:r>
                        <a:rPr lang="en-US" sz="14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 10</a:t>
                      </a:r>
                    </a:p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ex_float</a:t>
                      </a:r>
                      <a:r>
                        <a:rPr lang="en-US" sz="14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 10.0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8309008"/>
                  </a:ext>
                </a:extLst>
              </a:tr>
              <a:tr h="360887">
                <a:tc>
                  <a:txBody>
                    <a:bodyPr/>
                    <a:lstStyle/>
                    <a:p>
                      <a:pPr algn="l" fontAlgn="t">
                        <a:lnSpc>
                          <a:spcPct val="100000"/>
                        </a:lnSpc>
                        <a:spcAft>
                          <a:spcPts val="600"/>
                        </a:spcAft>
                      </a:pPr>
                      <a:r>
                        <a:rPr lang="en-US" sz="14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100000"/>
                        </a:lnSpc>
                        <a:spcAft>
                          <a:spcPts val="600"/>
                        </a:spcAft>
                      </a:pPr>
                      <a:r>
                        <a:rPr lang="en-US" sz="1400" dirty="0">
                          <a:effectLst/>
                        </a:rPr>
                        <a:t>Tipo de </a:t>
                      </a:r>
                      <a:r>
                        <a:rPr lang="en-US" sz="1400" dirty="0" err="1">
                          <a:effectLst/>
                        </a:rPr>
                        <a:t>texto</a:t>
                      </a:r>
                      <a:endParaRPr lang="en-US" sz="1400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100000"/>
                        </a:lnSpc>
                        <a:spcAft>
                          <a:spcPts val="600"/>
                        </a:spcAft>
                      </a:pPr>
                      <a:r>
                        <a:rPr lang="en-US" sz="1400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ex_str</a:t>
                      </a:r>
                      <a:r>
                        <a:rPr lang="en-US" sz="14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 "</a:t>
                      </a:r>
                      <a:r>
                        <a:rPr lang="en-US" sz="1400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texto</a:t>
                      </a:r>
                      <a:r>
                        <a:rPr lang="en-US" sz="14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literal"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6573008"/>
                  </a:ext>
                </a:extLst>
              </a:tr>
              <a:tr h="613508">
                <a:tc>
                  <a:txBody>
                    <a:bodyPr/>
                    <a:lstStyle/>
                    <a:p>
                      <a:pPr algn="l" fontAlgn="t">
                        <a:lnSpc>
                          <a:spcPct val="100000"/>
                        </a:lnSpc>
                        <a:spcAft>
                          <a:spcPts val="600"/>
                        </a:spcAft>
                      </a:pPr>
                      <a:r>
                        <a:rPr lang="en-US" sz="1400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boolean</a:t>
                      </a:r>
                      <a:endParaRPr lang="en-US" sz="1400" dirty="0"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100000"/>
                        </a:lnSpc>
                        <a:spcAft>
                          <a:spcPts val="600"/>
                        </a:spcAft>
                      </a:pPr>
                      <a:r>
                        <a:rPr lang="en-US" sz="1400" dirty="0" err="1">
                          <a:effectLst/>
                        </a:rPr>
                        <a:t>Tipos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booleano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br>
                        <a:rPr lang="en-US" sz="1400" dirty="0">
                          <a:effectLst/>
                        </a:rPr>
                      </a:br>
                      <a:r>
                        <a:rPr lang="en-US" sz="1400" dirty="0">
                          <a:effectLst/>
                        </a:rPr>
                        <a:t>(</a:t>
                      </a:r>
                      <a:r>
                        <a:rPr lang="en-US" sz="1400" dirty="0" err="1">
                          <a:effectLst/>
                        </a:rPr>
                        <a:t>verdadeiro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ou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falso</a:t>
                      </a:r>
                      <a:r>
                        <a:rPr lang="en-US" sz="1400" dirty="0">
                          <a:effectLst/>
                        </a:rPr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100000"/>
                        </a:lnSpc>
                        <a:spcAft>
                          <a:spcPts val="600"/>
                        </a:spcAft>
                      </a:pPr>
                      <a:r>
                        <a:rPr lang="en-US" sz="1400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ex_boolean</a:t>
                      </a:r>
                      <a:r>
                        <a:rPr lang="en-US" sz="14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 True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3750653"/>
                  </a:ext>
                </a:extLst>
              </a:tr>
              <a:tr h="1118750">
                <a:tc>
                  <a:txBody>
                    <a:bodyPr/>
                    <a:lstStyle/>
                    <a:p>
                      <a:pPr algn="l" fontAlgn="t">
                        <a:lnSpc>
                          <a:spcPct val="100000"/>
                        </a:lnSpc>
                        <a:spcAft>
                          <a:spcPts val="600"/>
                        </a:spcAft>
                      </a:pPr>
                      <a:r>
                        <a:rPr lang="en-US" sz="14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date</a:t>
                      </a:r>
                    </a:p>
                    <a:p>
                      <a:pPr algn="l" fontAlgn="t">
                        <a:lnSpc>
                          <a:spcPct val="100000"/>
                        </a:lnSpc>
                        <a:spcAft>
                          <a:spcPts val="600"/>
                        </a:spcAft>
                      </a:pPr>
                      <a:r>
                        <a:rPr lang="en-US" sz="14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time</a:t>
                      </a:r>
                    </a:p>
                    <a:p>
                      <a:pPr algn="l" fontAlgn="t">
                        <a:lnSpc>
                          <a:spcPct val="100000"/>
                        </a:lnSpc>
                        <a:spcAft>
                          <a:spcPts val="600"/>
                        </a:spcAft>
                      </a:pPr>
                      <a:r>
                        <a:rPr lang="en-US" sz="14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datetime</a:t>
                      </a:r>
                    </a:p>
                    <a:p>
                      <a:pPr algn="l" fontAlgn="t">
                        <a:lnSpc>
                          <a:spcPct val="100000"/>
                        </a:lnSpc>
                        <a:spcAft>
                          <a:spcPts val="600"/>
                        </a:spcAft>
                      </a:pPr>
                      <a:r>
                        <a:rPr lang="en-US" sz="1400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timedelta</a:t>
                      </a:r>
                      <a:endParaRPr lang="en-US" sz="1400" dirty="0"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100000"/>
                        </a:lnSpc>
                        <a:spcAft>
                          <a:spcPts val="600"/>
                        </a:spcAft>
                      </a:pPr>
                      <a:r>
                        <a:rPr lang="en-US" sz="1400" dirty="0" err="1">
                          <a:effectLst/>
                        </a:rPr>
                        <a:t>Ano</a:t>
                      </a:r>
                      <a:r>
                        <a:rPr lang="en-US" sz="1400" dirty="0">
                          <a:effectLst/>
                        </a:rPr>
                        <a:t>, </a:t>
                      </a:r>
                      <a:r>
                        <a:rPr lang="en-US" sz="1400" dirty="0" err="1">
                          <a:effectLst/>
                        </a:rPr>
                        <a:t>mês</a:t>
                      </a:r>
                      <a:r>
                        <a:rPr lang="en-US" sz="1400" dirty="0">
                          <a:effectLst/>
                        </a:rPr>
                        <a:t> e </a:t>
                      </a:r>
                      <a:r>
                        <a:rPr lang="en-US" sz="1400" dirty="0" err="1">
                          <a:effectLst/>
                        </a:rPr>
                        <a:t>dia</a:t>
                      </a:r>
                      <a:endParaRPr lang="en-US" sz="1400" dirty="0">
                        <a:effectLst/>
                      </a:endParaRPr>
                    </a:p>
                    <a:p>
                      <a:pPr algn="l" fontAlgn="t">
                        <a:lnSpc>
                          <a:spcPct val="100000"/>
                        </a:lnSpc>
                        <a:spcAft>
                          <a:spcPts val="600"/>
                        </a:spcAft>
                      </a:pPr>
                      <a:r>
                        <a:rPr lang="en-US" sz="1400" dirty="0">
                          <a:effectLst/>
                        </a:rPr>
                        <a:t>Hora, </a:t>
                      </a:r>
                      <a:r>
                        <a:rPr lang="en-US" sz="1400" dirty="0" err="1">
                          <a:effectLst/>
                        </a:rPr>
                        <a:t>minuto</a:t>
                      </a:r>
                      <a:r>
                        <a:rPr lang="en-US" sz="1400" dirty="0">
                          <a:effectLst/>
                        </a:rPr>
                        <a:t>, </a:t>
                      </a:r>
                      <a:r>
                        <a:rPr lang="en-US" sz="1400" dirty="0" err="1">
                          <a:effectLst/>
                        </a:rPr>
                        <a:t>degundo</a:t>
                      </a:r>
                      <a:endParaRPr lang="en-US" sz="1400" dirty="0">
                        <a:effectLst/>
                      </a:endParaRPr>
                    </a:p>
                    <a:p>
                      <a:pPr algn="l" fontAlgn="t">
                        <a:lnSpc>
                          <a:spcPct val="100000"/>
                        </a:lnSpc>
                        <a:spcAft>
                          <a:spcPts val="600"/>
                        </a:spcAft>
                      </a:pPr>
                      <a:r>
                        <a:rPr lang="en-US" sz="1400" dirty="0" err="1">
                          <a:effectLst/>
                        </a:rPr>
                        <a:t>Dia</a:t>
                      </a:r>
                      <a:r>
                        <a:rPr lang="en-US" sz="1400" dirty="0">
                          <a:effectLst/>
                        </a:rPr>
                        <a:t> e hora </a:t>
                      </a:r>
                      <a:r>
                        <a:rPr lang="en-US" sz="1400" dirty="0" err="1">
                          <a:effectLst/>
                        </a:rPr>
                        <a:t>juntos</a:t>
                      </a:r>
                      <a:endParaRPr lang="en-US" sz="1400" dirty="0">
                        <a:effectLst/>
                      </a:endParaRPr>
                    </a:p>
                    <a:p>
                      <a:pPr algn="l" fontAlgn="t">
                        <a:lnSpc>
                          <a:spcPct val="100000"/>
                        </a:lnSpc>
                        <a:spcAft>
                          <a:spcPts val="600"/>
                        </a:spcAft>
                      </a:pPr>
                      <a:r>
                        <a:rPr lang="en-US" sz="1400" dirty="0" err="1">
                          <a:effectLst/>
                        </a:rPr>
                        <a:t>Duração</a:t>
                      </a:r>
                      <a:r>
                        <a:rPr lang="en-US" sz="1400" dirty="0">
                          <a:effectLst/>
                        </a:rPr>
                        <a:t> de tempo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  <a:sym typeface="Arial"/>
                        </a:rPr>
                        <a:t>ex_date</a:t>
                      </a: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  <a:sym typeface="Arial"/>
                        </a:rPr>
                        <a:t> = date(2022,4,18)</a:t>
                      </a:r>
                      <a:endParaRPr lang="en-US" sz="1400" dirty="0"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  <a:p>
                      <a:pPr algn="l" fontAlgn="t">
                        <a:lnSpc>
                          <a:spcPct val="100000"/>
                        </a:lnSpc>
                        <a:spcAft>
                          <a:spcPts val="600"/>
                        </a:spcAft>
                      </a:pPr>
                      <a:r>
                        <a:rPr lang="en-US" sz="1400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ex_time</a:t>
                      </a:r>
                      <a:r>
                        <a:rPr lang="en-US" sz="14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 time(21,30,00)</a:t>
                      </a:r>
                    </a:p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ex_datetime</a:t>
                      </a:r>
                      <a:r>
                        <a:rPr lang="en-US" sz="14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 </a:t>
                      </a:r>
                      <a:r>
                        <a:rPr lang="en-US" sz="1400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datetime.now</a:t>
                      </a:r>
                      <a:r>
                        <a:rPr lang="en-US" sz="14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()</a:t>
                      </a:r>
                    </a:p>
                    <a:p>
                      <a:pPr algn="l" fontAlgn="t">
                        <a:lnSpc>
                          <a:spcPct val="100000"/>
                        </a:lnSpc>
                        <a:spcAft>
                          <a:spcPts val="600"/>
                        </a:spcAft>
                      </a:pPr>
                      <a:r>
                        <a:rPr lang="en-US" sz="1400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ex_timedelta</a:t>
                      </a:r>
                      <a:r>
                        <a:rPr lang="en-US" sz="14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 </a:t>
                      </a:r>
                      <a:r>
                        <a:rPr lang="en-US" sz="1400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timedelta</a:t>
                      </a:r>
                      <a:r>
                        <a:rPr lang="en-US" sz="14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(days=1)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6806697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1A38F5FE-0A17-1246-9B17-AFC09E25B9E6}"/>
              </a:ext>
            </a:extLst>
          </p:cNvPr>
          <p:cNvSpPr/>
          <p:nvPr/>
        </p:nvSpPr>
        <p:spPr>
          <a:xfrm>
            <a:off x="736934" y="4462223"/>
            <a:ext cx="331052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dirty="0"/>
              <a:t>* </a:t>
            </a:r>
            <a:r>
              <a:rPr lang="en-US" dirty="0" err="1"/>
              <a:t>Existem</a:t>
            </a:r>
            <a:r>
              <a:rPr lang="en-US" dirty="0"/>
              <a:t> outros </a:t>
            </a:r>
            <a:r>
              <a:rPr lang="en-US" dirty="0" err="1"/>
              <a:t>tipos</a:t>
            </a:r>
            <a:r>
              <a:rPr lang="en-US" dirty="0"/>
              <a:t>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listados</a:t>
            </a:r>
            <a:r>
              <a:rPr lang="en-US" dirty="0"/>
              <a:t> </a:t>
            </a:r>
            <a:r>
              <a:rPr lang="en-US" dirty="0" err="1"/>
              <a:t>aqui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94814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8"/>
          <p:cNvSpPr txBox="1"/>
          <p:nvPr/>
        </p:nvSpPr>
        <p:spPr>
          <a:xfrm>
            <a:off x="450000" y="373500"/>
            <a:ext cx="7156200" cy="584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 b="1" dirty="0">
                <a:latin typeface="Montserrat"/>
                <a:ea typeface="Montserrat"/>
                <a:cs typeface="Montserrat"/>
                <a:sym typeface="Montserrat"/>
              </a:rPr>
              <a:t>Resumo da Aula 1</a:t>
            </a:r>
            <a:endParaRPr sz="2600" b="1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" name="Google Shape;89;p17">
            <a:extLst>
              <a:ext uri="{FF2B5EF4-FFF2-40B4-BE49-F238E27FC236}">
                <a16:creationId xmlns:a16="http://schemas.microsoft.com/office/drawing/2014/main" id="{F414CE1E-2349-F34B-827F-ABC8EEF58782}"/>
              </a:ext>
            </a:extLst>
          </p:cNvPr>
          <p:cNvSpPr txBox="1"/>
          <p:nvPr/>
        </p:nvSpPr>
        <p:spPr>
          <a:xfrm>
            <a:off x="80659" y="1211961"/>
            <a:ext cx="7317668" cy="24775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Montserrat"/>
              <a:buChar char="▹"/>
            </a:pPr>
            <a:r>
              <a:rPr lang="en-US" sz="1600" dirty="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O que </a:t>
            </a:r>
            <a:r>
              <a:rPr lang="en-US" sz="1600" dirty="0" err="1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é</a:t>
            </a:r>
            <a:r>
              <a:rPr lang="en-US" sz="1600" dirty="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 e </a:t>
            </a:r>
            <a:r>
              <a:rPr lang="en-US" sz="1600" dirty="0" err="1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porquê</a:t>
            </a:r>
            <a:r>
              <a:rPr lang="en-US" sz="1600" dirty="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600" dirty="0" err="1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aprender</a:t>
            </a:r>
            <a:r>
              <a:rPr lang="en-US" sz="1600" dirty="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 Python</a:t>
            </a:r>
            <a:endParaRPr sz="1600" dirty="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Montserrat"/>
              <a:buChar char="▹"/>
            </a:pPr>
            <a:endParaRPr lang="pt-BR" sz="1600" dirty="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indent="-342900">
              <a:buClr>
                <a:schemeClr val="accent2"/>
              </a:buClr>
              <a:buSzPts val="1800"/>
              <a:buFont typeface="Montserrat"/>
              <a:buChar char="▹"/>
            </a:pPr>
            <a:r>
              <a:rPr lang="pt-BR" sz="1600" dirty="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Formato do curso</a:t>
            </a:r>
            <a:endParaRPr lang="pt-BR" sz="700" dirty="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14300" lvl="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</a:pPr>
            <a:endParaRPr lang="pt-BR" sz="1600" dirty="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Montserrat"/>
              <a:buChar char="▹"/>
            </a:pPr>
            <a:r>
              <a:rPr lang="pt-BR" sz="1600" dirty="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Configuração de ambiente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Montserrat"/>
              <a:buChar char="▹"/>
            </a:pPr>
            <a:endParaRPr lang="pt-BR" sz="1600" dirty="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Montserrat"/>
              <a:buChar char="▹"/>
            </a:pPr>
            <a:r>
              <a:rPr lang="pt-BR" sz="1600" dirty="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Funções </a:t>
            </a:r>
            <a:r>
              <a:rPr lang="pt-BR" sz="1600" b="1" dirty="0" err="1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print</a:t>
            </a:r>
            <a:r>
              <a:rPr lang="pt-BR" sz="1600" dirty="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 e </a:t>
            </a:r>
            <a:r>
              <a:rPr lang="pt-BR" sz="1600" b="1" dirty="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input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Montserrat"/>
              <a:buChar char="▹"/>
            </a:pPr>
            <a:endParaRPr lang="pt-BR" sz="1600" dirty="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Montserrat"/>
              <a:buChar char="▹"/>
            </a:pPr>
            <a:r>
              <a:rPr lang="pt-BR" sz="16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Tipos de </a:t>
            </a:r>
            <a:r>
              <a:rPr lang="pt-BR" sz="1600" dirty="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dados em Python e conversão entre eles</a:t>
            </a:r>
          </a:p>
        </p:txBody>
      </p:sp>
      <p:pic>
        <p:nvPicPr>
          <p:cNvPr id="7" name="Google Shape;163;p25">
            <a:extLst>
              <a:ext uri="{FF2B5EF4-FFF2-40B4-BE49-F238E27FC236}">
                <a16:creationId xmlns:a16="http://schemas.microsoft.com/office/drawing/2014/main" id="{F8F550FC-F795-E349-8617-309F9DD800A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87172" y="665872"/>
            <a:ext cx="1892905" cy="1239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81;p16">
            <a:extLst>
              <a:ext uri="{FF2B5EF4-FFF2-40B4-BE49-F238E27FC236}">
                <a16:creationId xmlns:a16="http://schemas.microsoft.com/office/drawing/2014/main" id="{280165E0-35B5-D94F-989F-ADA311792B6B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54019" y="4404127"/>
            <a:ext cx="1139979" cy="3658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746855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609A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/>
          <p:nvPr/>
        </p:nvSpPr>
        <p:spPr>
          <a:xfrm>
            <a:off x="4927757" y="492789"/>
            <a:ext cx="3710400" cy="3710400"/>
          </a:xfrm>
          <a:prstGeom prst="ellipse">
            <a:avLst/>
          </a:prstGeom>
          <a:solidFill>
            <a:srgbClr val="FF609A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14"/>
          <p:cNvSpPr/>
          <p:nvPr/>
        </p:nvSpPr>
        <p:spPr>
          <a:xfrm>
            <a:off x="4656300" y="495354"/>
            <a:ext cx="3958500" cy="3958500"/>
          </a:xfrm>
          <a:prstGeom prst="ellipse">
            <a:avLst/>
          </a:prstGeom>
          <a:solidFill>
            <a:srgbClr val="FF609A">
              <a:alpha val="57290"/>
            </a:srgb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1</a:t>
            </a:r>
            <a:endParaRPr/>
          </a:p>
        </p:txBody>
      </p:sp>
      <p:sp>
        <p:nvSpPr>
          <p:cNvPr id="63" name="Google Shape;63;p14"/>
          <p:cNvSpPr txBox="1"/>
          <p:nvPr/>
        </p:nvSpPr>
        <p:spPr>
          <a:xfrm>
            <a:off x="450000" y="927425"/>
            <a:ext cx="42063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dirty="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Clarisse Simões</a:t>
            </a:r>
            <a:endParaRPr sz="3600" dirty="0">
              <a:solidFill>
                <a:srgbClr val="FFFFFF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64" name="Google Shape;64;p14"/>
          <p:cNvSpPr txBox="1"/>
          <p:nvPr/>
        </p:nvSpPr>
        <p:spPr>
          <a:xfrm>
            <a:off x="450000" y="1819825"/>
            <a:ext cx="4083600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latin typeface="Montserrat"/>
                <a:ea typeface="Montserrat"/>
                <a:cs typeface="Montserrat"/>
                <a:sym typeface="Montserrat"/>
              </a:rPr>
              <a:t>Research Software Engineer @ Microsoft</a:t>
            </a:r>
            <a:endParaRPr sz="1800" b="1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5" name="Google Shape;65;p14"/>
          <p:cNvSpPr txBox="1"/>
          <p:nvPr/>
        </p:nvSpPr>
        <p:spPr>
          <a:xfrm>
            <a:off x="450000" y="4381110"/>
            <a:ext cx="5630289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pt-BR" sz="1800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https://linktr.ee/clarissesimoes</a:t>
            </a:r>
            <a:r>
              <a:rPr lang="pt-BR" sz="1800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1800" b="1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6" name="Google Shape;66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59263" y="4404125"/>
            <a:ext cx="1134737" cy="36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EF35BC5-F0A4-8C4A-8FC1-40E7773651C0}"/>
              </a:ext>
            </a:extLst>
          </p:cNvPr>
          <p:cNvPicPr>
            <a:picLocks/>
          </p:cNvPicPr>
          <p:nvPr/>
        </p:nvPicPr>
        <p:blipFill rotWithShape="1">
          <a:blip r:embed="rId5"/>
          <a:srcRect l="3749" t="18282" b="26766"/>
          <a:stretch/>
        </p:blipFill>
        <p:spPr>
          <a:xfrm>
            <a:off x="4650002" y="397899"/>
            <a:ext cx="4043998" cy="4189163"/>
          </a:xfrm>
          <a:prstGeom prst="ellipse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609A"/>
        </a:solidFill>
        <a:effectLst/>
      </p:bgPr>
    </p:bg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0981012-8926-224D-A170-BC4DBE994B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52" name="Google Shape;152;p24"/>
          <p:cNvSpPr txBox="1"/>
          <p:nvPr/>
        </p:nvSpPr>
        <p:spPr>
          <a:xfrm>
            <a:off x="450000" y="927425"/>
            <a:ext cx="42063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dirty="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Obrigada!</a:t>
            </a:r>
            <a:endParaRPr sz="3600" dirty="0">
              <a:solidFill>
                <a:srgbClr val="FFFFFF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pic>
        <p:nvPicPr>
          <p:cNvPr id="155" name="Google Shape;155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59263" y="4404125"/>
            <a:ext cx="1134737" cy="36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/>
        </p:nvSpPr>
        <p:spPr>
          <a:xfrm>
            <a:off x="1151850" y="814326"/>
            <a:ext cx="6628863" cy="588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70000"/>
              </a:lnSpc>
              <a:buClr>
                <a:schemeClr val="lt1"/>
              </a:buClr>
              <a:buSzPts val="3657"/>
            </a:pPr>
            <a:r>
              <a:rPr lang="pt-BR" sz="2833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/>
                <a:ea typeface="Consolas"/>
                <a:cs typeface="Consolas"/>
                <a:sym typeface="Consola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https://www.menti.com/ez6w9ewvnm</a:t>
            </a:r>
            <a:r>
              <a:rPr lang="pt-BR" sz="2833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72" name="Google Shape;7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59257" y="4404125"/>
            <a:ext cx="1134744" cy="36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3B86EC9-3A42-BE47-B7DD-F03788E1AF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68053" y="1943135"/>
            <a:ext cx="2508250" cy="252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7861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/>
        </p:nvSpPr>
        <p:spPr>
          <a:xfrm>
            <a:off x="450000" y="373500"/>
            <a:ext cx="68403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7"/>
              <a:buFont typeface="Noto Sans Symbols"/>
              <a:buNone/>
            </a:pPr>
            <a:r>
              <a:rPr lang="en-US" sz="3200" b="1" dirty="0">
                <a:solidFill>
                  <a:schemeClr val="accent2"/>
                </a:solidFill>
                <a:latin typeface="Montserrat"/>
              </a:rPr>
              <a:t>O que </a:t>
            </a:r>
            <a:r>
              <a:rPr lang="en-US" sz="3200" b="1" dirty="0" err="1">
                <a:solidFill>
                  <a:schemeClr val="accent2"/>
                </a:solidFill>
                <a:latin typeface="Montserrat"/>
              </a:rPr>
              <a:t>é</a:t>
            </a:r>
            <a:r>
              <a:rPr lang="en-US" sz="3200" b="1" dirty="0">
                <a:solidFill>
                  <a:schemeClr val="accent2"/>
                </a:solidFill>
                <a:latin typeface="Montserrat"/>
              </a:rPr>
              <a:t> Python?</a:t>
            </a:r>
            <a:endParaRPr sz="3200" b="1" dirty="0">
              <a:solidFill>
                <a:schemeClr val="accent2"/>
              </a:solidFill>
              <a:latin typeface="Montserrat"/>
            </a:endParaRPr>
          </a:p>
        </p:txBody>
      </p:sp>
      <p:sp>
        <p:nvSpPr>
          <p:cNvPr id="6" name="Google Shape;89;p17">
            <a:extLst>
              <a:ext uri="{FF2B5EF4-FFF2-40B4-BE49-F238E27FC236}">
                <a16:creationId xmlns:a16="http://schemas.microsoft.com/office/drawing/2014/main" id="{FDA072BF-5880-4549-AA43-F8D6D984D79D}"/>
              </a:ext>
            </a:extLst>
          </p:cNvPr>
          <p:cNvSpPr txBox="1"/>
          <p:nvPr/>
        </p:nvSpPr>
        <p:spPr>
          <a:xfrm>
            <a:off x="80659" y="1211961"/>
            <a:ext cx="6606513" cy="34624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Montserrat"/>
              <a:buChar char="▹"/>
            </a:pPr>
            <a:r>
              <a:rPr lang="en-US" sz="1600" dirty="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A </a:t>
            </a:r>
            <a:r>
              <a:rPr lang="en-US" sz="1600" dirty="0" err="1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linguagem</a:t>
            </a:r>
            <a:r>
              <a:rPr lang="en-US" sz="1600" dirty="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 de </a:t>
            </a:r>
            <a:r>
              <a:rPr lang="en-US" sz="1600" dirty="0" err="1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programação</a:t>
            </a:r>
            <a:r>
              <a:rPr lang="en-US" sz="1600" dirty="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600" dirty="0" err="1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mais</a:t>
            </a:r>
            <a:r>
              <a:rPr lang="en-US" sz="1600" dirty="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 popular no </a:t>
            </a:r>
            <a:r>
              <a:rPr lang="en-US" sz="1600" dirty="0" err="1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mundo</a:t>
            </a:r>
            <a:r>
              <a:rPr lang="en-US" sz="1600" dirty="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 *</a:t>
            </a:r>
            <a:endParaRPr sz="1600" dirty="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Montserrat"/>
              <a:buChar char="▹"/>
            </a:pPr>
            <a:endParaRPr lang="pt-BR" sz="1600" dirty="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indent="-342900">
              <a:buClr>
                <a:schemeClr val="accent2"/>
              </a:buClr>
              <a:buSzPts val="1800"/>
              <a:buFont typeface="Montserrat"/>
              <a:buChar char="▹"/>
            </a:pPr>
            <a:r>
              <a:rPr lang="pt-BR" sz="1600" dirty="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Muitas oportunidades de carreira!</a:t>
            </a:r>
            <a:endParaRPr lang="pt-BR" sz="700" dirty="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14300" lvl="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</a:pPr>
            <a:endParaRPr lang="pt-BR" sz="1600" dirty="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Montserrat"/>
              <a:buChar char="▹"/>
            </a:pPr>
            <a:r>
              <a:rPr lang="pt-BR" sz="1600" dirty="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Sintaxe simples, de fácil leitura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Montserrat"/>
              <a:buChar char="▹"/>
            </a:pPr>
            <a:endParaRPr lang="pt-BR" sz="1600" dirty="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Montserrat"/>
              <a:buChar char="▹"/>
            </a:pPr>
            <a:r>
              <a:rPr lang="pt-BR" sz="1600" dirty="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Aplicações construídas em Python podem rodar em Windows, </a:t>
            </a:r>
            <a:r>
              <a:rPr lang="pt-BR" sz="1600" dirty="0" err="1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MacOS</a:t>
            </a:r>
            <a:r>
              <a:rPr lang="pt-BR" sz="1600" dirty="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 e Linux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Montserrat"/>
              <a:buChar char="▹"/>
            </a:pPr>
            <a:endParaRPr lang="pt-BR" sz="1600" dirty="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Montserrat"/>
              <a:buChar char="▹"/>
            </a:pPr>
            <a:r>
              <a:rPr lang="pt-BR" sz="1600" dirty="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Boa para iniciantes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Montserrat"/>
              <a:buChar char="▹"/>
            </a:pPr>
            <a:endParaRPr lang="pt-BR" sz="1600" dirty="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Montserrat"/>
              <a:buChar char="▹"/>
            </a:pPr>
            <a:r>
              <a:rPr lang="pt-BR" sz="1600" dirty="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Boa para uso avançado</a:t>
            </a:r>
          </a:p>
          <a:p>
            <a:pPr marL="114300" lvl="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</a:pPr>
            <a:endParaRPr lang="pt-BR" sz="1600" dirty="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FD096E0-FB43-3D4D-B4EC-BB5BE0535508}"/>
              </a:ext>
            </a:extLst>
          </p:cNvPr>
          <p:cNvSpPr/>
          <p:nvPr/>
        </p:nvSpPr>
        <p:spPr>
          <a:xfrm>
            <a:off x="0" y="4897279"/>
            <a:ext cx="210987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BR" sz="1000" dirty="0"/>
              <a:t>* </a:t>
            </a:r>
            <a:r>
              <a:rPr lang="en-BR" sz="1000" dirty="0">
                <a:hlinkClick r:id="rId3"/>
              </a:rPr>
              <a:t>https://pypl.github.io/PYPL.html</a:t>
            </a:r>
            <a:r>
              <a:rPr lang="en-BR" sz="1000" dirty="0"/>
              <a:t>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833B47-7D39-244A-A1CF-C6E28559093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630" r="43253"/>
          <a:stretch/>
        </p:blipFill>
        <p:spPr>
          <a:xfrm>
            <a:off x="6687172" y="1775517"/>
            <a:ext cx="2134745" cy="1875360"/>
          </a:xfrm>
          <a:prstGeom prst="rect">
            <a:avLst/>
          </a:prstGeom>
        </p:spPr>
      </p:pic>
      <p:pic>
        <p:nvPicPr>
          <p:cNvPr id="10" name="Google Shape;81;p16">
            <a:extLst>
              <a:ext uri="{FF2B5EF4-FFF2-40B4-BE49-F238E27FC236}">
                <a16:creationId xmlns:a16="http://schemas.microsoft.com/office/drawing/2014/main" id="{166919DC-714A-F642-93C7-F0FF5007892C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54019" y="4404127"/>
            <a:ext cx="1139979" cy="3658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361894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9"/>
          <p:cNvSpPr txBox="1"/>
          <p:nvPr/>
        </p:nvSpPr>
        <p:spPr>
          <a:xfrm>
            <a:off x="450000" y="373500"/>
            <a:ext cx="7156200" cy="584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 b="1" dirty="0">
                <a:latin typeface="Montserrat"/>
                <a:ea typeface="Montserrat"/>
                <a:cs typeface="Montserrat"/>
                <a:sym typeface="Montserrat"/>
              </a:rPr>
              <a:t>Sobre o Python</a:t>
            </a:r>
            <a:endParaRPr sz="2600" b="1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6" name="Google Shape;10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54019" y="4404127"/>
            <a:ext cx="1139979" cy="365875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9"/>
          <p:cNvSpPr txBox="1"/>
          <p:nvPr/>
        </p:nvSpPr>
        <p:spPr>
          <a:xfrm>
            <a:off x="450000" y="1156912"/>
            <a:ext cx="1965654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1" dirty="0">
                <a:solidFill>
                  <a:srgbClr val="FF609A"/>
                </a:solidFill>
                <a:latin typeface="Montserrat"/>
                <a:ea typeface="Montserrat"/>
                <a:cs typeface="Montserrat"/>
                <a:sym typeface="Montserrat"/>
              </a:rPr>
              <a:t>Versátil</a:t>
            </a:r>
            <a:endParaRPr sz="1600" b="1" dirty="0">
              <a:solidFill>
                <a:srgbClr val="FF609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8" name="Google Shape;108;p19"/>
          <p:cNvSpPr txBox="1"/>
          <p:nvPr/>
        </p:nvSpPr>
        <p:spPr>
          <a:xfrm>
            <a:off x="3220427" y="1156912"/>
            <a:ext cx="1595869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1" dirty="0">
                <a:solidFill>
                  <a:srgbClr val="FF609A"/>
                </a:solidFill>
                <a:latin typeface="Montserrat"/>
                <a:ea typeface="Montserrat"/>
                <a:cs typeface="Montserrat"/>
                <a:sym typeface="Montserrat"/>
              </a:rPr>
              <a:t>Open-</a:t>
            </a:r>
            <a:r>
              <a:rPr lang="pt-BR" sz="1600" b="1" dirty="0" err="1">
                <a:solidFill>
                  <a:srgbClr val="FF609A"/>
                </a:solidFill>
                <a:latin typeface="Montserrat"/>
                <a:ea typeface="Montserrat"/>
                <a:cs typeface="Montserrat"/>
                <a:sym typeface="Montserrat"/>
              </a:rPr>
              <a:t>Source</a:t>
            </a:r>
            <a:endParaRPr sz="1600" b="1" dirty="0">
              <a:solidFill>
                <a:srgbClr val="FF609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9" name="Google Shape;109;p19"/>
          <p:cNvSpPr txBox="1"/>
          <p:nvPr/>
        </p:nvSpPr>
        <p:spPr>
          <a:xfrm>
            <a:off x="353832" y="1843760"/>
            <a:ext cx="2459700" cy="12618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14300" lvl="0">
              <a:buClr>
                <a:schemeClr val="accent2"/>
              </a:buClr>
              <a:buSzPts val="1800"/>
            </a:pPr>
            <a:r>
              <a:rPr lang="pt-BR" dirty="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Aplicações web, aplicações desktop, análise de dados, </a:t>
            </a:r>
            <a:r>
              <a:rPr lang="pt-BR" dirty="0" err="1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machine</a:t>
            </a:r>
            <a:r>
              <a:rPr lang="pt-BR" dirty="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pt-BR" dirty="0" err="1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learning</a:t>
            </a:r>
            <a:r>
              <a:rPr lang="pt-BR" dirty="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. automação..</a:t>
            </a:r>
          </a:p>
        </p:txBody>
      </p:sp>
      <p:sp>
        <p:nvSpPr>
          <p:cNvPr id="110" name="Google Shape;110;p19"/>
          <p:cNvSpPr txBox="1"/>
          <p:nvPr/>
        </p:nvSpPr>
        <p:spPr>
          <a:xfrm>
            <a:off x="3128093" y="1843760"/>
            <a:ext cx="2293200" cy="830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14300" lvl="0">
              <a:buClr>
                <a:schemeClr val="accent2"/>
              </a:buClr>
              <a:buSzPts val="1800"/>
            </a:pPr>
            <a:r>
              <a:rPr lang="pt-BR" dirty="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Grande comunidade com várias bibliotecas </a:t>
            </a:r>
            <a:br>
              <a:rPr lang="pt-BR" dirty="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pt-BR" i="1" dirty="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open-</a:t>
            </a:r>
            <a:r>
              <a:rPr lang="pt-BR" i="1" dirty="0" err="1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source</a:t>
            </a:r>
            <a:r>
              <a:rPr lang="pt-BR" i="1" dirty="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lang="pt-BR" dirty="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1" name="Google Shape;111;p19"/>
          <p:cNvSpPr txBox="1"/>
          <p:nvPr/>
        </p:nvSpPr>
        <p:spPr>
          <a:xfrm>
            <a:off x="6335638" y="1156912"/>
            <a:ext cx="1788370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1" dirty="0">
                <a:solidFill>
                  <a:srgbClr val="FF609A"/>
                </a:solidFill>
                <a:latin typeface="Montserrat"/>
                <a:ea typeface="Montserrat"/>
                <a:cs typeface="Montserrat"/>
                <a:sym typeface="Montserrat"/>
              </a:rPr>
              <a:t>Linguagem Interpretada</a:t>
            </a:r>
            <a:endParaRPr sz="1600" b="1" dirty="0">
              <a:solidFill>
                <a:srgbClr val="FF609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2" name="Google Shape;112;p19"/>
          <p:cNvSpPr txBox="1"/>
          <p:nvPr/>
        </p:nvSpPr>
        <p:spPr>
          <a:xfrm>
            <a:off x="6335638" y="1843760"/>
            <a:ext cx="2293200" cy="1477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O </a:t>
            </a:r>
            <a:r>
              <a:rPr lang="en-US" dirty="0" err="1">
                <a:latin typeface="Montserrat"/>
                <a:ea typeface="Montserrat"/>
                <a:cs typeface="Montserrat"/>
                <a:sym typeface="Montserrat"/>
              </a:rPr>
              <a:t>interpretador</a:t>
            </a: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 Python </a:t>
            </a:r>
            <a:r>
              <a:rPr lang="en-US" dirty="0" err="1">
                <a:latin typeface="Montserrat"/>
                <a:ea typeface="Montserrat"/>
                <a:cs typeface="Montserrat"/>
                <a:sym typeface="Montserrat"/>
              </a:rPr>
              <a:t>permite</a:t>
            </a: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dirty="0" err="1">
                <a:latin typeface="Montserrat"/>
                <a:ea typeface="Montserrat"/>
                <a:cs typeface="Montserrat"/>
                <a:sym typeface="Montserrat"/>
              </a:rPr>
              <a:t>interação</a:t>
            </a: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dirty="0" err="1">
                <a:latin typeface="Montserrat"/>
                <a:ea typeface="Montserrat"/>
                <a:cs typeface="Montserrat"/>
                <a:sym typeface="Montserrat"/>
              </a:rPr>
              <a:t>imediata</a:t>
            </a: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 com o </a:t>
            </a:r>
            <a:r>
              <a:rPr lang="en-US" dirty="0" err="1">
                <a:latin typeface="Montserrat"/>
                <a:ea typeface="Montserrat"/>
                <a:cs typeface="Montserrat"/>
                <a:sym typeface="Montserrat"/>
              </a:rPr>
              <a:t>código</a:t>
            </a: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, que </a:t>
            </a:r>
            <a:r>
              <a:rPr lang="en-US" dirty="0" err="1">
                <a:latin typeface="Montserrat"/>
                <a:ea typeface="Montserrat"/>
                <a:cs typeface="Montserrat"/>
                <a:sym typeface="Montserrat"/>
              </a:rPr>
              <a:t>pode</a:t>
            </a: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 ser </a:t>
            </a:r>
            <a:r>
              <a:rPr lang="en-US" dirty="0" err="1">
                <a:latin typeface="Montserrat"/>
                <a:ea typeface="Montserrat"/>
                <a:cs typeface="Montserrat"/>
                <a:sym typeface="Montserrat"/>
              </a:rPr>
              <a:t>utilizado</a:t>
            </a: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 de forma </a:t>
            </a:r>
            <a:r>
              <a:rPr lang="en-US" dirty="0" err="1">
                <a:latin typeface="Montserrat"/>
                <a:ea typeface="Montserrat"/>
                <a:cs typeface="Montserrat"/>
                <a:sym typeface="Montserrat"/>
              </a:rPr>
              <a:t>interativa</a:t>
            </a: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dirty="0" err="1">
                <a:latin typeface="Montserrat"/>
                <a:ea typeface="Montserrat"/>
                <a:cs typeface="Montserrat"/>
                <a:sym typeface="Montserrat"/>
              </a:rPr>
              <a:t>ou</a:t>
            </a: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dirty="0" err="1">
                <a:latin typeface="Montserrat"/>
                <a:ea typeface="Montserrat"/>
                <a:cs typeface="Montserrat"/>
                <a:sym typeface="Montserrat"/>
              </a:rPr>
              <a:t>como</a:t>
            </a: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 scripts.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26" name="Picture 2" descr="Diagram showing the execution of a .py file through the Python interpreter.">
            <a:extLst>
              <a:ext uri="{FF2B5EF4-FFF2-40B4-BE49-F238E27FC236}">
                <a16:creationId xmlns:a16="http://schemas.microsoft.com/office/drawing/2014/main" id="{D01DE864-B61E-D04E-AE23-CE522FE0AD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49" b="7878"/>
          <a:stretch/>
        </p:blipFill>
        <p:spPr bwMode="auto">
          <a:xfrm>
            <a:off x="726780" y="3274401"/>
            <a:ext cx="5254388" cy="1312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78823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 txBox="1"/>
          <p:nvPr/>
        </p:nvSpPr>
        <p:spPr>
          <a:xfrm>
            <a:off x="450000" y="373498"/>
            <a:ext cx="7156200" cy="584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 b="1" dirty="0">
                <a:latin typeface="Montserrat"/>
                <a:ea typeface="Montserrat"/>
                <a:cs typeface="Montserrat"/>
                <a:sym typeface="Montserrat"/>
              </a:rPr>
              <a:t>Formato do curso</a:t>
            </a:r>
            <a:endParaRPr sz="2600" b="1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8" name="Google Shape;8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54019" y="4404127"/>
            <a:ext cx="1139979" cy="365875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7"/>
          <p:cNvSpPr txBox="1"/>
          <p:nvPr/>
        </p:nvSpPr>
        <p:spPr>
          <a:xfrm>
            <a:off x="308937" y="970720"/>
            <a:ext cx="8211607" cy="353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>
              <a:spcBef>
                <a:spcPts val="600"/>
              </a:spcBef>
              <a:buClr>
                <a:srgbClr val="0C343D"/>
              </a:buClr>
              <a:buSzPts val="1800"/>
              <a:buFont typeface="Montserrat"/>
              <a:buChar char="▹"/>
            </a:pPr>
            <a:r>
              <a:rPr lang="en-US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“Live coding”</a:t>
            </a:r>
          </a:p>
          <a:p>
            <a:pPr marL="457200" lvl="0" indent="-342900">
              <a:spcBef>
                <a:spcPts val="600"/>
              </a:spcBef>
              <a:buClr>
                <a:srgbClr val="0C343D"/>
              </a:buClr>
              <a:buSzPts val="1800"/>
              <a:buFont typeface="Montserrat"/>
              <a:buChar char="▹"/>
            </a:pPr>
            <a:r>
              <a:rPr lang="en-US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Github</a:t>
            </a:r>
            <a:r>
              <a:rPr lang="en-US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do </a:t>
            </a:r>
            <a:r>
              <a:rPr lang="en-US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curso</a:t>
            </a:r>
            <a:r>
              <a:rPr lang="en-US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– Slides e </a:t>
            </a:r>
            <a:r>
              <a:rPr lang="en-US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Códigos</a:t>
            </a:r>
            <a:r>
              <a:rPr lang="en-US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de </a:t>
            </a:r>
            <a:r>
              <a:rPr lang="en-US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exemplo</a:t>
            </a:r>
            <a:r>
              <a:rPr lang="en-US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https://github.com/WoMakersCode/intro-ao-python</a:t>
            </a:r>
            <a:r>
              <a:rPr lang="en-US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</a:p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Clr>
                <a:srgbClr val="0C343D"/>
              </a:buClr>
              <a:buSzPts val="1800"/>
              <a:buFont typeface="Montserrat"/>
              <a:buChar char="▹"/>
            </a:pPr>
            <a:r>
              <a:rPr lang="en-US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Seu</a:t>
            </a:r>
            <a:r>
              <a:rPr lang="en-US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github</a:t>
            </a:r>
            <a:r>
              <a:rPr lang="en-US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– “fork” do </a:t>
            </a:r>
            <a:r>
              <a:rPr lang="en-US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github</a:t>
            </a:r>
            <a:r>
              <a:rPr lang="en-US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do </a:t>
            </a:r>
            <a:r>
              <a:rPr lang="en-US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curso</a:t>
            </a:r>
            <a:endParaRPr lang="en-US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Clr>
                <a:srgbClr val="0C343D"/>
              </a:buClr>
              <a:buSzPts val="1800"/>
              <a:buFont typeface="Montserrat"/>
              <a:buChar char="▹"/>
            </a:pPr>
            <a:r>
              <a:rPr lang="en-US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Desafios</a:t>
            </a:r>
            <a:r>
              <a:rPr lang="en-US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– </a:t>
            </a:r>
            <a:r>
              <a:rPr lang="en-US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Exercícios</a:t>
            </a:r>
            <a:r>
              <a:rPr lang="en-US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durante</a:t>
            </a:r>
            <a:r>
              <a:rPr lang="en-US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as aulas</a:t>
            </a:r>
          </a:p>
          <a:p>
            <a:pPr marL="114300" lvl="5">
              <a:spcBef>
                <a:spcPts val="600"/>
              </a:spcBef>
              <a:buClr>
                <a:srgbClr val="0C343D"/>
              </a:buClr>
              <a:buSzPts val="1800"/>
            </a:pPr>
            <a:r>
              <a:rPr lang="en-US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       O </a:t>
            </a:r>
            <a:r>
              <a:rPr lang="en-US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código</a:t>
            </a:r>
            <a:r>
              <a:rPr lang="en-US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das </a:t>
            </a:r>
            <a:r>
              <a:rPr lang="en-US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resoluções</a:t>
            </a:r>
            <a:r>
              <a:rPr lang="en-US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deve</a:t>
            </a:r>
            <a:r>
              <a:rPr lang="en-US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estar</a:t>
            </a:r>
            <a:r>
              <a:rPr lang="en-US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no GitHub </a:t>
            </a:r>
            <a:r>
              <a:rPr lang="en-US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pessoal</a:t>
            </a:r>
            <a:r>
              <a:rPr lang="en-US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da </a:t>
            </a:r>
            <a:r>
              <a:rPr lang="en-US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aluna</a:t>
            </a:r>
            <a:r>
              <a:rPr lang="en-US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 de forma </a:t>
            </a:r>
            <a:r>
              <a:rPr lang="en-US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pública</a:t>
            </a:r>
            <a:r>
              <a:rPr lang="en-US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</a:t>
            </a:r>
            <a:br>
              <a:rPr lang="en-US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-US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       </a:t>
            </a:r>
            <a:r>
              <a:rPr lang="en-US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acessível</a:t>
            </a:r>
            <a:r>
              <a:rPr lang="en-US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pela </a:t>
            </a:r>
            <a:r>
              <a:rPr lang="en-US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professora</a:t>
            </a:r>
            <a:r>
              <a:rPr lang="en-US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para </a:t>
            </a:r>
            <a:r>
              <a:rPr lang="en-US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conferência</a:t>
            </a:r>
            <a:r>
              <a:rPr lang="en-US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</a:p>
          <a:p>
            <a:pPr marL="457200" lvl="0" indent="-342900">
              <a:spcBef>
                <a:spcPts val="600"/>
              </a:spcBef>
              <a:buClr>
                <a:srgbClr val="0C343D"/>
              </a:buClr>
              <a:buSzPts val="1800"/>
              <a:buFont typeface="Montserrat"/>
              <a:buChar char="▹"/>
            </a:pPr>
            <a:r>
              <a:rPr lang="en-US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Dúvidas</a:t>
            </a:r>
            <a:r>
              <a:rPr lang="en-US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? </a:t>
            </a:r>
          </a:p>
          <a:p>
            <a:pPr marL="114300" lvl="0">
              <a:spcBef>
                <a:spcPts val="600"/>
              </a:spcBef>
              <a:buClr>
                <a:srgbClr val="0C343D"/>
              </a:buClr>
              <a:buSzPts val="1800"/>
            </a:pPr>
            <a:r>
              <a:rPr lang="en-US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       Durante a aula: </a:t>
            </a:r>
            <a:r>
              <a:rPr lang="en-US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Abra</a:t>
            </a:r>
            <a:r>
              <a:rPr lang="en-US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o </a:t>
            </a:r>
            <a:r>
              <a:rPr lang="en-US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microfone</a:t>
            </a:r>
            <a:r>
              <a:rPr lang="en-US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e </a:t>
            </a:r>
            <a:r>
              <a:rPr lang="en-US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pergunte</a:t>
            </a:r>
            <a:r>
              <a:rPr lang="en-US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ou</a:t>
            </a:r>
            <a:r>
              <a:rPr lang="en-US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poste no chat</a:t>
            </a:r>
          </a:p>
          <a:p>
            <a:pPr marL="114300" lvl="0">
              <a:spcBef>
                <a:spcPts val="600"/>
              </a:spcBef>
              <a:buClr>
                <a:srgbClr val="0C343D"/>
              </a:buClr>
              <a:buSzPts val="1800"/>
            </a:pPr>
            <a:r>
              <a:rPr lang="en-US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       Fora da aula:  </a:t>
            </a:r>
            <a:r>
              <a:rPr lang="en-US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Desafios</a:t>
            </a:r>
            <a:r>
              <a:rPr lang="en-US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Offline</a:t>
            </a:r>
          </a:p>
          <a:p>
            <a:pPr marL="114300" lvl="2">
              <a:spcBef>
                <a:spcPts val="600"/>
              </a:spcBef>
              <a:buClr>
                <a:srgbClr val="0C343D"/>
              </a:buClr>
              <a:buSzPts val="1800"/>
            </a:pPr>
            <a:r>
              <a:rPr lang="en-US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             </a:t>
            </a:r>
            <a:r>
              <a:rPr lang="en-US" b="1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Pesquise</a:t>
            </a:r>
            <a:r>
              <a:rPr lang="en-US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no Google e no </a:t>
            </a:r>
            <a:r>
              <a:rPr lang="en-US" b="1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StackOverflow</a:t>
            </a:r>
            <a:endParaRPr lang="en-US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14300" lvl="0">
              <a:spcBef>
                <a:spcPts val="600"/>
              </a:spcBef>
              <a:buClr>
                <a:srgbClr val="0C343D"/>
              </a:buClr>
              <a:buSzPts val="1800"/>
            </a:pPr>
            <a:r>
              <a:rPr lang="en-US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             Grupo do Slack – boas </a:t>
            </a:r>
            <a:r>
              <a:rPr lang="en-US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práticas</a:t>
            </a:r>
            <a:r>
              <a:rPr lang="en-US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– </a:t>
            </a:r>
            <a:r>
              <a:rPr lang="en-US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participação</a:t>
            </a:r>
            <a:r>
              <a:rPr lang="en-US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opcional</a:t>
            </a:r>
            <a:endParaRPr lang="en-US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9717757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 txBox="1"/>
          <p:nvPr/>
        </p:nvSpPr>
        <p:spPr>
          <a:xfrm>
            <a:off x="450000" y="373498"/>
            <a:ext cx="7156200" cy="584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 b="1" dirty="0">
                <a:latin typeface="Montserrat"/>
                <a:ea typeface="Montserrat"/>
                <a:cs typeface="Montserrat"/>
                <a:sym typeface="Montserrat"/>
              </a:rPr>
              <a:t>Desafios </a:t>
            </a:r>
            <a:r>
              <a:rPr lang="pt-BR" sz="2600" b="1" dirty="0" err="1">
                <a:latin typeface="Montserrat"/>
                <a:ea typeface="Montserrat"/>
                <a:cs typeface="Montserrat"/>
                <a:sym typeface="Montserrat"/>
              </a:rPr>
              <a:t>Offline</a:t>
            </a:r>
            <a:r>
              <a:rPr lang="pt-BR" sz="2600" b="1" dirty="0">
                <a:latin typeface="Montserrat"/>
                <a:ea typeface="Montserrat"/>
                <a:cs typeface="Montserrat"/>
                <a:sym typeface="Montserrat"/>
              </a:rPr>
              <a:t> – Microsoft </a:t>
            </a:r>
            <a:r>
              <a:rPr lang="pt-BR" sz="2600" b="1" dirty="0" err="1">
                <a:latin typeface="Montserrat"/>
                <a:ea typeface="Montserrat"/>
                <a:cs typeface="Montserrat"/>
                <a:sym typeface="Montserrat"/>
              </a:rPr>
              <a:t>Learn</a:t>
            </a:r>
            <a:endParaRPr sz="2600" b="1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8" name="Google Shape;8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54019" y="4404127"/>
            <a:ext cx="1139979" cy="365875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7"/>
          <p:cNvSpPr txBox="1"/>
          <p:nvPr/>
        </p:nvSpPr>
        <p:spPr>
          <a:xfrm>
            <a:off x="247760" y="1279103"/>
            <a:ext cx="8330183" cy="2831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indent="-342900">
              <a:lnSpc>
                <a:spcPct val="150000"/>
              </a:lnSpc>
              <a:spcBef>
                <a:spcPts val="600"/>
              </a:spcBef>
              <a:buClr>
                <a:srgbClr val="0C343D"/>
              </a:buClr>
              <a:buSzPts val="1800"/>
              <a:buFont typeface="Montserrat"/>
              <a:buChar char="▹"/>
            </a:pPr>
            <a:r>
              <a:rPr lang="en-US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Para </a:t>
            </a:r>
            <a:r>
              <a:rPr lang="en-US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os</a:t>
            </a:r>
            <a:r>
              <a:rPr lang="en-US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desafios</a:t>
            </a:r>
            <a:r>
              <a:rPr lang="en-US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offline </a:t>
            </a:r>
            <a:r>
              <a:rPr lang="en-US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será</a:t>
            </a:r>
            <a:r>
              <a:rPr lang="en-US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necessário</a:t>
            </a:r>
            <a:r>
              <a:rPr lang="en-US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criar</a:t>
            </a:r>
            <a:r>
              <a:rPr lang="en-US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uma</a:t>
            </a:r>
            <a:r>
              <a:rPr lang="en-US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conta</a:t>
            </a:r>
            <a:r>
              <a:rPr lang="en-US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gratuita</a:t>
            </a:r>
            <a:r>
              <a:rPr lang="en-US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no site do Microsoft Learn.</a:t>
            </a:r>
          </a:p>
          <a:p>
            <a:pPr marL="457200" lvl="0" indent="-342900">
              <a:lnSpc>
                <a:spcPct val="150000"/>
              </a:lnSpc>
              <a:spcBef>
                <a:spcPts val="600"/>
              </a:spcBef>
              <a:buClr>
                <a:srgbClr val="0C343D"/>
              </a:buClr>
              <a:buSzPts val="1800"/>
              <a:buFont typeface="Montserrat"/>
              <a:buChar char="▹"/>
            </a:pPr>
            <a:r>
              <a:rPr lang="en-US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Desafios</a:t>
            </a:r>
            <a:r>
              <a:rPr lang="en-US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da </a:t>
            </a:r>
            <a:r>
              <a:rPr lang="en-US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primera</a:t>
            </a:r>
            <a:r>
              <a:rPr lang="en-US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aula:</a:t>
            </a:r>
          </a:p>
          <a:p>
            <a:pPr marL="457200" lvl="0" indent="-342900">
              <a:lnSpc>
                <a:spcPct val="150000"/>
              </a:lnSpc>
              <a:spcBef>
                <a:spcPts val="600"/>
              </a:spcBef>
              <a:buClr>
                <a:srgbClr val="0C343D"/>
              </a:buClr>
              <a:buSzPts val="1800"/>
              <a:buFont typeface="Montserrat"/>
              <a:buChar char="▹"/>
            </a:pPr>
            <a:r>
              <a:rPr lang="en-US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Complete o </a:t>
            </a:r>
            <a:r>
              <a:rPr lang="en-US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módulo</a:t>
            </a:r>
            <a:r>
              <a:rPr lang="en-US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“</a:t>
            </a:r>
            <a:r>
              <a:rPr lang="en-US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Introdução a Python</a:t>
            </a:r>
            <a:r>
              <a:rPr lang="en-US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”.</a:t>
            </a:r>
          </a:p>
          <a:p>
            <a:pPr marL="457200" lvl="0" indent="-342900">
              <a:lnSpc>
                <a:spcPct val="150000"/>
              </a:lnSpc>
              <a:spcBef>
                <a:spcPts val="600"/>
              </a:spcBef>
              <a:buClr>
                <a:srgbClr val="0C343D"/>
              </a:buClr>
              <a:buSzPts val="1800"/>
              <a:buFont typeface="Montserrat"/>
              <a:buChar char="▹"/>
            </a:pPr>
            <a:r>
              <a:rPr lang="en-US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Completo</a:t>
            </a:r>
            <a:r>
              <a:rPr lang="en-US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o </a:t>
            </a:r>
            <a:r>
              <a:rPr lang="en-US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módulo</a:t>
            </a:r>
            <a:r>
              <a:rPr lang="en-US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"</a:t>
            </a:r>
            <a:r>
              <a:rPr lang="en-US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  <a:hlinkClick r:id="rId5"/>
              </a:rPr>
              <a:t>Usar </a:t>
            </a:r>
            <a:r>
              <a:rPr lang="en-US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  <a:hlinkClick r:id="rId5"/>
              </a:rPr>
              <a:t>cadeias</a:t>
            </a:r>
            <a:r>
              <a:rPr lang="en-US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  <a:hlinkClick r:id="rId5"/>
              </a:rPr>
              <a:t> de </a:t>
            </a:r>
            <a:r>
              <a:rPr lang="en-US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  <a:hlinkClick r:id="rId5"/>
              </a:rPr>
              <a:t>caracteres</a:t>
            </a:r>
            <a:r>
              <a:rPr lang="en-US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  <a:hlinkClick r:id="rId5"/>
              </a:rPr>
              <a:t> no Python</a:t>
            </a:r>
            <a:r>
              <a:rPr lang="en-US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”</a:t>
            </a:r>
          </a:p>
          <a:p>
            <a:pPr marL="457200" lvl="0" indent="-342900">
              <a:lnSpc>
                <a:spcPct val="150000"/>
              </a:lnSpc>
              <a:spcBef>
                <a:spcPts val="600"/>
              </a:spcBef>
              <a:buClr>
                <a:srgbClr val="0C343D"/>
              </a:buClr>
              <a:buSzPts val="1800"/>
              <a:buFont typeface="Montserrat"/>
              <a:buChar char="▹"/>
            </a:pPr>
            <a:r>
              <a:rPr lang="en-US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Ao</a:t>
            </a:r>
            <a:r>
              <a:rPr lang="en-US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finalizar</a:t>
            </a:r>
            <a:r>
              <a:rPr lang="en-US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um </a:t>
            </a:r>
            <a:r>
              <a:rPr lang="en-US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módulo</a:t>
            </a:r>
            <a:r>
              <a:rPr lang="en-US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en-US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você</a:t>
            </a:r>
            <a:r>
              <a:rPr lang="en-US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receberá</a:t>
            </a:r>
            <a:r>
              <a:rPr lang="en-US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um </a:t>
            </a:r>
            <a:r>
              <a:rPr lang="en-US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selo</a:t>
            </a:r>
            <a:r>
              <a:rPr lang="en-US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de </a:t>
            </a:r>
            <a:r>
              <a:rPr lang="en-US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conclusão</a:t>
            </a:r>
            <a:r>
              <a:rPr lang="en-US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no </a:t>
            </a:r>
            <a:r>
              <a:rPr lang="en-US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formato</a:t>
            </a:r>
            <a:r>
              <a:rPr lang="en-US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PDF. </a:t>
            </a:r>
            <a:r>
              <a:rPr lang="en-US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Não</a:t>
            </a:r>
            <a:r>
              <a:rPr lang="en-US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deixe</a:t>
            </a:r>
            <a:r>
              <a:rPr lang="en-US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de </a:t>
            </a:r>
            <a:r>
              <a:rPr lang="en-US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acrescentar</a:t>
            </a:r>
            <a:r>
              <a:rPr lang="en-US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o </a:t>
            </a:r>
            <a:r>
              <a:rPr lang="en-US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selo</a:t>
            </a:r>
            <a:r>
              <a:rPr lang="en-US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no </a:t>
            </a:r>
            <a:r>
              <a:rPr lang="en-US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seu</a:t>
            </a:r>
            <a:r>
              <a:rPr lang="en-US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GitHub </a:t>
            </a:r>
            <a:r>
              <a:rPr lang="en-US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na</a:t>
            </a:r>
            <a:r>
              <a:rPr lang="en-US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pasta </a:t>
            </a:r>
            <a:r>
              <a:rPr lang="en-US" b="1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selos_microsoft_learn</a:t>
            </a:r>
            <a:endParaRPr lang="en-US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42731857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54019" y="4404127"/>
            <a:ext cx="1139979" cy="36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6AECD23-A53C-1947-8AFD-CB9C186586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4260" y="674"/>
            <a:ext cx="9216063" cy="5142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7693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59257" y="4404125"/>
            <a:ext cx="1134744" cy="365875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5"/>
          <p:cNvSpPr txBox="1"/>
          <p:nvPr/>
        </p:nvSpPr>
        <p:spPr>
          <a:xfrm>
            <a:off x="450000" y="346625"/>
            <a:ext cx="62769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buNone/>
              <a:defRPr sz="2600" b="1">
                <a:latin typeface="Montserrat"/>
                <a:ea typeface="Montserrat"/>
                <a:cs typeface="Montserrat"/>
              </a:defRPr>
            </a:lvl1pPr>
          </a:lstStyle>
          <a:p>
            <a:r>
              <a:rPr lang="pt-BR" dirty="0">
                <a:solidFill>
                  <a:srgbClr val="FA609B"/>
                </a:solidFill>
                <a:sym typeface="Consolas"/>
              </a:rPr>
              <a:t>Bônus – Prêmio Surpresa</a:t>
            </a:r>
            <a:endParaRPr dirty="0">
              <a:solidFill>
                <a:srgbClr val="FA609B"/>
              </a:solidFill>
              <a:sym typeface="Consola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7E13E80-C7EE-0F43-BA09-6EDDB4BB4798}"/>
              </a:ext>
            </a:extLst>
          </p:cNvPr>
          <p:cNvSpPr/>
          <p:nvPr/>
        </p:nvSpPr>
        <p:spPr>
          <a:xfrm>
            <a:off x="277213" y="1038518"/>
            <a:ext cx="8416788" cy="38010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342900">
              <a:spcBef>
                <a:spcPts val="600"/>
              </a:spcBef>
              <a:buClr>
                <a:schemeClr val="tx2"/>
              </a:buClr>
              <a:buSzPts val="1800"/>
              <a:buFont typeface="Montserrat"/>
              <a:buChar char="▹"/>
            </a:pPr>
            <a:r>
              <a:rPr lang="en-US" sz="1800" dirty="0" err="1">
                <a:solidFill>
                  <a:schemeClr val="tx2"/>
                </a:solidFill>
                <a:latin typeface="Montserrat"/>
                <a:ea typeface="Montserrat"/>
                <a:cs typeface="Montserrat"/>
                <a:sym typeface="Montserrat"/>
              </a:rPr>
              <a:t>Vamos</a:t>
            </a:r>
            <a:r>
              <a:rPr lang="en-US" sz="1800" dirty="0">
                <a:solidFill>
                  <a:schemeClr val="tx2"/>
                </a:solidFill>
                <a:latin typeface="Montserrat"/>
                <a:ea typeface="Montserrat"/>
                <a:cs typeface="Montserrat"/>
                <a:sym typeface="Montserrat"/>
              </a:rPr>
              <a:t>  </a:t>
            </a:r>
            <a:r>
              <a:rPr lang="en-US" sz="1800" dirty="0" err="1">
                <a:solidFill>
                  <a:schemeClr val="tx2"/>
                </a:solidFill>
                <a:latin typeface="Montserrat"/>
                <a:ea typeface="Montserrat"/>
                <a:cs typeface="Montserrat"/>
                <a:sym typeface="Montserrat"/>
              </a:rPr>
              <a:t>fazer</a:t>
            </a:r>
            <a:r>
              <a:rPr lang="en-US" sz="1800" dirty="0">
                <a:solidFill>
                  <a:schemeClr val="tx2"/>
                </a:solidFill>
                <a:latin typeface="Montserrat"/>
                <a:ea typeface="Montserrat"/>
                <a:cs typeface="Montserrat"/>
                <a:sym typeface="Montserrat"/>
              </a:rPr>
              <a:t> o </a:t>
            </a:r>
            <a:r>
              <a:rPr lang="en-US" sz="1800" dirty="0" err="1">
                <a:solidFill>
                  <a:schemeClr val="tx2"/>
                </a:solidFill>
                <a:latin typeface="Montserrat"/>
                <a:ea typeface="Montserrat"/>
                <a:cs typeface="Montserrat"/>
                <a:sym typeface="Montserrat"/>
              </a:rPr>
              <a:t>sorteio</a:t>
            </a:r>
            <a:r>
              <a:rPr lang="en-US" sz="1800" dirty="0">
                <a:solidFill>
                  <a:schemeClr val="tx2"/>
                </a:solidFill>
                <a:latin typeface="Montserrat"/>
                <a:ea typeface="Montserrat"/>
                <a:cs typeface="Montserrat"/>
                <a:sym typeface="Montserrat"/>
              </a:rPr>
              <a:t> de um </a:t>
            </a:r>
            <a:r>
              <a:rPr lang="en-US" sz="1800" dirty="0" err="1">
                <a:solidFill>
                  <a:schemeClr val="tx2"/>
                </a:solidFill>
                <a:latin typeface="Montserrat"/>
                <a:ea typeface="Montserrat"/>
                <a:cs typeface="Montserrat"/>
                <a:sym typeface="Montserrat"/>
              </a:rPr>
              <a:t>prêmio</a:t>
            </a:r>
            <a:r>
              <a:rPr lang="en-US" sz="1800" dirty="0">
                <a:solidFill>
                  <a:schemeClr val="tx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00" dirty="0" err="1">
                <a:solidFill>
                  <a:schemeClr val="tx2"/>
                </a:solidFill>
                <a:latin typeface="Montserrat"/>
                <a:ea typeface="Montserrat"/>
                <a:cs typeface="Montserrat"/>
                <a:sym typeface="Montserrat"/>
              </a:rPr>
              <a:t>surpresa</a:t>
            </a:r>
            <a:r>
              <a:rPr lang="en-US" sz="1800" dirty="0">
                <a:solidFill>
                  <a:schemeClr val="tx2"/>
                </a:solidFill>
                <a:latin typeface="Montserrat"/>
                <a:ea typeface="Montserrat"/>
                <a:cs typeface="Montserrat"/>
                <a:sym typeface="Montserrat"/>
              </a:rPr>
              <a:t> entre as </a:t>
            </a:r>
            <a:r>
              <a:rPr lang="en-US" sz="1800" dirty="0" err="1">
                <a:solidFill>
                  <a:schemeClr val="tx2"/>
                </a:solidFill>
                <a:latin typeface="Montserrat"/>
                <a:ea typeface="Montserrat"/>
                <a:cs typeface="Montserrat"/>
                <a:sym typeface="Montserrat"/>
              </a:rPr>
              <a:t>alunas</a:t>
            </a:r>
            <a:r>
              <a:rPr lang="en-US" sz="1800" dirty="0">
                <a:solidFill>
                  <a:schemeClr val="tx2"/>
                </a:solidFill>
                <a:latin typeface="Montserrat"/>
                <a:ea typeface="Montserrat"/>
                <a:cs typeface="Montserrat"/>
                <a:sym typeface="Montserrat"/>
              </a:rPr>
              <a:t> que </a:t>
            </a:r>
            <a:r>
              <a:rPr lang="en-US" sz="1800" dirty="0" err="1">
                <a:solidFill>
                  <a:schemeClr val="tx2"/>
                </a:solidFill>
                <a:latin typeface="Montserrat"/>
                <a:ea typeface="Montserrat"/>
                <a:cs typeface="Montserrat"/>
                <a:sym typeface="Montserrat"/>
              </a:rPr>
              <a:t>tiverem</a:t>
            </a:r>
            <a:r>
              <a:rPr lang="en-US" sz="1800" dirty="0">
                <a:solidFill>
                  <a:schemeClr val="tx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00" dirty="0" err="1">
                <a:solidFill>
                  <a:schemeClr val="tx2"/>
                </a:solidFill>
                <a:latin typeface="Montserrat"/>
                <a:ea typeface="Montserrat"/>
                <a:cs typeface="Montserrat"/>
                <a:sym typeface="Montserrat"/>
              </a:rPr>
              <a:t>concluído</a:t>
            </a:r>
            <a:r>
              <a:rPr lang="en-US" sz="1800" dirty="0">
                <a:solidFill>
                  <a:schemeClr val="tx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00" dirty="0" err="1">
                <a:solidFill>
                  <a:schemeClr val="tx2"/>
                </a:solidFill>
                <a:latin typeface="Montserrat"/>
                <a:ea typeface="Montserrat"/>
                <a:cs typeface="Montserrat"/>
                <a:sym typeface="Montserrat"/>
              </a:rPr>
              <a:t>todos</a:t>
            </a:r>
            <a:r>
              <a:rPr lang="en-US" sz="1800" dirty="0">
                <a:solidFill>
                  <a:schemeClr val="tx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00" dirty="0" err="1">
                <a:solidFill>
                  <a:schemeClr val="tx2"/>
                </a:solidFill>
                <a:latin typeface="Montserrat"/>
                <a:ea typeface="Montserrat"/>
                <a:cs typeface="Montserrat"/>
                <a:sym typeface="Montserrat"/>
              </a:rPr>
              <a:t>os</a:t>
            </a:r>
            <a:r>
              <a:rPr lang="en-US" sz="1800" dirty="0">
                <a:solidFill>
                  <a:schemeClr val="tx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00" dirty="0" err="1">
                <a:solidFill>
                  <a:schemeClr val="tx2"/>
                </a:solidFill>
                <a:latin typeface="Montserrat"/>
                <a:ea typeface="Montserrat"/>
                <a:cs typeface="Montserrat"/>
                <a:sym typeface="Montserrat"/>
              </a:rPr>
              <a:t>desafios</a:t>
            </a:r>
            <a:r>
              <a:rPr lang="en-US" sz="1800" dirty="0">
                <a:solidFill>
                  <a:schemeClr val="tx2"/>
                </a:solidFill>
                <a:latin typeface="Montserrat"/>
                <a:ea typeface="Montserrat"/>
                <a:cs typeface="Montserrat"/>
                <a:sym typeface="Montserrat"/>
              </a:rPr>
              <a:t> e </a:t>
            </a:r>
            <a:r>
              <a:rPr lang="en-US" sz="1800" dirty="0" err="1">
                <a:solidFill>
                  <a:schemeClr val="tx2"/>
                </a:solidFill>
                <a:latin typeface="Montserrat"/>
                <a:ea typeface="Montserrat"/>
                <a:cs typeface="Montserrat"/>
                <a:sym typeface="Montserrat"/>
              </a:rPr>
              <a:t>postado</a:t>
            </a:r>
            <a:r>
              <a:rPr lang="en-US" sz="1800" dirty="0">
                <a:solidFill>
                  <a:schemeClr val="tx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00" dirty="0" err="1">
                <a:solidFill>
                  <a:schemeClr val="tx2"/>
                </a:solidFill>
                <a:latin typeface="Montserrat"/>
                <a:ea typeface="Montserrat"/>
                <a:cs typeface="Montserrat"/>
                <a:sym typeface="Montserrat"/>
              </a:rPr>
              <a:t>em</a:t>
            </a:r>
            <a:r>
              <a:rPr lang="en-US" sz="1800" dirty="0">
                <a:solidFill>
                  <a:schemeClr val="tx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00" dirty="0" err="1">
                <a:solidFill>
                  <a:schemeClr val="tx2"/>
                </a:solidFill>
                <a:latin typeface="Montserrat"/>
                <a:ea typeface="Montserrat"/>
                <a:cs typeface="Montserrat"/>
                <a:sym typeface="Montserrat"/>
              </a:rPr>
              <a:t>seus</a:t>
            </a:r>
            <a:r>
              <a:rPr lang="en-US" sz="1800" dirty="0">
                <a:solidFill>
                  <a:schemeClr val="tx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00" dirty="0" err="1">
                <a:solidFill>
                  <a:schemeClr val="tx2"/>
                </a:solidFill>
                <a:latin typeface="Montserrat"/>
                <a:ea typeface="Montserrat"/>
                <a:cs typeface="Montserrat"/>
                <a:sym typeface="Montserrat"/>
              </a:rPr>
              <a:t>GirHubs</a:t>
            </a:r>
            <a:r>
              <a:rPr lang="en-US" sz="1800" dirty="0">
                <a:solidFill>
                  <a:schemeClr val="tx2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</a:p>
          <a:p>
            <a:pPr marL="457200" lvl="0" indent="-342900">
              <a:spcBef>
                <a:spcPts val="600"/>
              </a:spcBef>
              <a:buClr>
                <a:schemeClr val="tx2"/>
              </a:buClr>
              <a:buSzPts val="1800"/>
              <a:buFont typeface="Montserrat"/>
              <a:buChar char="▹"/>
            </a:pPr>
            <a:endParaRPr lang="en-US" sz="1800" dirty="0">
              <a:solidFill>
                <a:schemeClr val="tx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42900">
              <a:spcBef>
                <a:spcPts val="600"/>
              </a:spcBef>
              <a:buClr>
                <a:schemeClr val="tx2"/>
              </a:buClr>
              <a:buSzPts val="1800"/>
              <a:buFont typeface="Montserrat"/>
              <a:buChar char="▹"/>
            </a:pPr>
            <a:r>
              <a:rPr lang="en-US" sz="1800" dirty="0" err="1">
                <a:solidFill>
                  <a:schemeClr val="tx2"/>
                </a:solidFill>
                <a:latin typeface="Montserrat"/>
                <a:ea typeface="Montserrat"/>
                <a:cs typeface="Montserrat"/>
                <a:sym typeface="Montserrat"/>
              </a:rPr>
              <a:t>Apenas</a:t>
            </a:r>
            <a:r>
              <a:rPr lang="en-US" sz="1800" dirty="0">
                <a:solidFill>
                  <a:schemeClr val="tx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00" dirty="0" err="1">
                <a:solidFill>
                  <a:schemeClr val="tx2"/>
                </a:solidFill>
                <a:latin typeface="Montserrat"/>
                <a:ea typeface="Montserrat"/>
                <a:cs typeface="Montserrat"/>
                <a:sym typeface="Montserrat"/>
              </a:rPr>
              <a:t>serão</a:t>
            </a:r>
            <a:r>
              <a:rPr lang="en-US" sz="1800" dirty="0">
                <a:solidFill>
                  <a:schemeClr val="tx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00" dirty="0" err="1">
                <a:solidFill>
                  <a:schemeClr val="tx2"/>
                </a:solidFill>
                <a:latin typeface="Montserrat"/>
                <a:ea typeface="Montserrat"/>
                <a:cs typeface="Montserrat"/>
                <a:sym typeface="Montserrat"/>
              </a:rPr>
              <a:t>classificadas</a:t>
            </a:r>
            <a:r>
              <a:rPr lang="en-US" sz="1800" dirty="0">
                <a:solidFill>
                  <a:schemeClr val="tx2"/>
                </a:solidFill>
                <a:latin typeface="Montserrat"/>
                <a:ea typeface="Montserrat"/>
                <a:cs typeface="Montserrat"/>
                <a:sym typeface="Montserrat"/>
              </a:rPr>
              <a:t> para o </a:t>
            </a:r>
            <a:r>
              <a:rPr lang="en-US" sz="1800" dirty="0" err="1">
                <a:solidFill>
                  <a:schemeClr val="tx2"/>
                </a:solidFill>
                <a:latin typeface="Montserrat"/>
                <a:ea typeface="Montserrat"/>
                <a:cs typeface="Montserrat"/>
                <a:sym typeface="Montserrat"/>
              </a:rPr>
              <a:t>sorteio</a:t>
            </a:r>
            <a:r>
              <a:rPr lang="en-US" sz="1800" dirty="0">
                <a:solidFill>
                  <a:schemeClr val="tx2"/>
                </a:solidFill>
                <a:latin typeface="Montserrat"/>
                <a:ea typeface="Montserrat"/>
                <a:cs typeface="Montserrat"/>
                <a:sym typeface="Montserrat"/>
              </a:rPr>
              <a:t> as </a:t>
            </a:r>
            <a:r>
              <a:rPr lang="en-US" sz="1800" dirty="0" err="1">
                <a:solidFill>
                  <a:schemeClr val="tx2"/>
                </a:solidFill>
                <a:latin typeface="Montserrat"/>
                <a:ea typeface="Montserrat"/>
                <a:cs typeface="Montserrat"/>
                <a:sym typeface="Montserrat"/>
              </a:rPr>
              <a:t>alunas</a:t>
            </a:r>
            <a:r>
              <a:rPr lang="en-US" sz="1800" dirty="0">
                <a:solidFill>
                  <a:schemeClr val="tx2"/>
                </a:solidFill>
                <a:latin typeface="Montserrat"/>
                <a:ea typeface="Montserrat"/>
                <a:cs typeface="Montserrat"/>
                <a:sym typeface="Montserrat"/>
              </a:rPr>
              <a:t> que </a:t>
            </a:r>
            <a:r>
              <a:rPr lang="en-US" sz="1800" dirty="0" err="1">
                <a:solidFill>
                  <a:schemeClr val="tx2"/>
                </a:solidFill>
                <a:latin typeface="Montserrat"/>
                <a:ea typeface="Montserrat"/>
                <a:cs typeface="Montserrat"/>
                <a:sym typeface="Montserrat"/>
              </a:rPr>
              <a:t>realizaram</a:t>
            </a:r>
            <a:r>
              <a:rPr lang="en-US" sz="1800" dirty="0">
                <a:solidFill>
                  <a:schemeClr val="tx2"/>
                </a:solidFill>
                <a:latin typeface="Montserrat"/>
                <a:ea typeface="Montserrat"/>
                <a:cs typeface="Montserrat"/>
                <a:sym typeface="Montserrat"/>
              </a:rPr>
              <a:t> TODOS </a:t>
            </a:r>
            <a:r>
              <a:rPr lang="en-US" sz="1800" dirty="0" err="1">
                <a:solidFill>
                  <a:schemeClr val="tx2"/>
                </a:solidFill>
                <a:latin typeface="Montserrat"/>
                <a:ea typeface="Montserrat"/>
                <a:cs typeface="Montserrat"/>
                <a:sym typeface="Montserrat"/>
              </a:rPr>
              <a:t>os</a:t>
            </a:r>
            <a:r>
              <a:rPr lang="en-US" sz="1800" dirty="0">
                <a:solidFill>
                  <a:schemeClr val="tx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00" dirty="0" err="1">
                <a:solidFill>
                  <a:schemeClr val="tx2"/>
                </a:solidFill>
                <a:latin typeface="Montserrat"/>
                <a:ea typeface="Montserrat"/>
                <a:cs typeface="Montserrat"/>
                <a:sym typeface="Montserrat"/>
              </a:rPr>
              <a:t>desafios</a:t>
            </a:r>
            <a:r>
              <a:rPr lang="en-US" sz="1800" dirty="0">
                <a:solidFill>
                  <a:schemeClr val="tx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00" dirty="0" err="1">
                <a:solidFill>
                  <a:schemeClr val="tx2"/>
                </a:solidFill>
                <a:latin typeface="Montserrat"/>
                <a:ea typeface="Montserrat"/>
                <a:cs typeface="Montserrat"/>
                <a:sym typeface="Montserrat"/>
              </a:rPr>
              <a:t>propostos</a:t>
            </a:r>
            <a:r>
              <a:rPr lang="en-US" sz="1800" dirty="0">
                <a:solidFill>
                  <a:schemeClr val="tx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00" dirty="0" err="1">
                <a:solidFill>
                  <a:schemeClr val="tx2"/>
                </a:solidFill>
                <a:latin typeface="Montserrat"/>
                <a:ea typeface="Montserrat"/>
                <a:cs typeface="Montserrat"/>
                <a:sym typeface="Montserrat"/>
              </a:rPr>
              <a:t>durante</a:t>
            </a:r>
            <a:r>
              <a:rPr lang="en-US" sz="1800" dirty="0">
                <a:solidFill>
                  <a:schemeClr val="tx2"/>
                </a:solidFill>
                <a:latin typeface="Montserrat"/>
                <a:ea typeface="Montserrat"/>
                <a:cs typeface="Montserrat"/>
                <a:sym typeface="Montserrat"/>
              </a:rPr>
              <a:t> as aulas e </a:t>
            </a:r>
            <a:r>
              <a:rPr lang="en-US" sz="1800" dirty="0" err="1">
                <a:solidFill>
                  <a:schemeClr val="tx2"/>
                </a:solidFill>
                <a:latin typeface="Montserrat"/>
                <a:ea typeface="Montserrat"/>
                <a:cs typeface="Montserrat"/>
                <a:sym typeface="Montserrat"/>
              </a:rPr>
              <a:t>os</a:t>
            </a:r>
            <a:r>
              <a:rPr lang="en-US" sz="1800" dirty="0">
                <a:solidFill>
                  <a:schemeClr val="tx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00" dirty="0" err="1">
                <a:solidFill>
                  <a:schemeClr val="tx2"/>
                </a:solidFill>
                <a:latin typeface="Montserrat"/>
                <a:ea typeface="Montserrat"/>
                <a:cs typeface="Montserrat"/>
                <a:sym typeface="Montserrat"/>
              </a:rPr>
              <a:t>desafios</a:t>
            </a:r>
            <a:r>
              <a:rPr lang="en-US" sz="1800" dirty="0">
                <a:solidFill>
                  <a:schemeClr val="tx2"/>
                </a:solidFill>
                <a:latin typeface="Montserrat"/>
                <a:ea typeface="Montserrat"/>
                <a:cs typeface="Montserrat"/>
                <a:sym typeface="Montserrat"/>
              </a:rPr>
              <a:t> offline. </a:t>
            </a:r>
          </a:p>
          <a:p>
            <a:pPr marL="457200" lvl="0" indent="-342900">
              <a:spcBef>
                <a:spcPts val="600"/>
              </a:spcBef>
              <a:buClr>
                <a:schemeClr val="tx2"/>
              </a:buClr>
              <a:buSzPts val="1800"/>
              <a:buFont typeface="Montserrat"/>
              <a:buChar char="▹"/>
            </a:pPr>
            <a:endParaRPr lang="en-US" sz="1800" dirty="0">
              <a:solidFill>
                <a:schemeClr val="tx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4" indent="-342900">
              <a:spcBef>
                <a:spcPts val="600"/>
              </a:spcBef>
              <a:buClr>
                <a:schemeClr val="tx2"/>
              </a:buClr>
              <a:buSzPts val="1800"/>
              <a:buFont typeface="Montserrat"/>
              <a:buChar char="▹"/>
            </a:pPr>
            <a:r>
              <a:rPr lang="en-US" sz="1800" dirty="0">
                <a:solidFill>
                  <a:schemeClr val="tx2"/>
                </a:solidFill>
                <a:latin typeface="Montserrat"/>
                <a:ea typeface="Montserrat"/>
                <a:cs typeface="Montserrat"/>
                <a:sym typeface="Montserrat"/>
              </a:rPr>
              <a:t>O </a:t>
            </a:r>
            <a:r>
              <a:rPr lang="en-US" sz="1800" dirty="0" err="1">
                <a:solidFill>
                  <a:schemeClr val="tx2"/>
                </a:solidFill>
                <a:latin typeface="Montserrat"/>
                <a:ea typeface="Montserrat"/>
                <a:cs typeface="Montserrat"/>
                <a:sym typeface="Montserrat"/>
              </a:rPr>
              <a:t>código</a:t>
            </a:r>
            <a:r>
              <a:rPr lang="en-US" sz="1800" dirty="0">
                <a:solidFill>
                  <a:schemeClr val="tx2"/>
                </a:solidFill>
                <a:latin typeface="Montserrat"/>
                <a:ea typeface="Montserrat"/>
                <a:cs typeface="Montserrat"/>
                <a:sym typeface="Montserrat"/>
              </a:rPr>
              <a:t> das </a:t>
            </a:r>
            <a:r>
              <a:rPr lang="en-US" sz="1800" dirty="0" err="1">
                <a:solidFill>
                  <a:schemeClr val="tx2"/>
                </a:solidFill>
                <a:latin typeface="Montserrat"/>
                <a:ea typeface="Montserrat"/>
                <a:cs typeface="Montserrat"/>
                <a:sym typeface="Montserrat"/>
              </a:rPr>
              <a:t>resoluções</a:t>
            </a:r>
            <a:r>
              <a:rPr lang="en-US" sz="1800" dirty="0">
                <a:solidFill>
                  <a:schemeClr val="tx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00" dirty="0" err="1">
                <a:solidFill>
                  <a:schemeClr val="tx2"/>
                </a:solidFill>
                <a:latin typeface="Montserrat"/>
                <a:ea typeface="Montserrat"/>
                <a:cs typeface="Montserrat"/>
                <a:sym typeface="Montserrat"/>
              </a:rPr>
              <a:t>deve</a:t>
            </a:r>
            <a:r>
              <a:rPr lang="en-US" sz="1800" dirty="0">
                <a:solidFill>
                  <a:schemeClr val="tx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00" dirty="0" err="1">
                <a:solidFill>
                  <a:schemeClr val="tx2"/>
                </a:solidFill>
                <a:latin typeface="Montserrat"/>
                <a:ea typeface="Montserrat"/>
                <a:cs typeface="Montserrat"/>
                <a:sym typeface="Montserrat"/>
              </a:rPr>
              <a:t>estar</a:t>
            </a:r>
            <a:r>
              <a:rPr lang="en-US" sz="1800" dirty="0">
                <a:solidFill>
                  <a:schemeClr val="tx2"/>
                </a:solidFill>
                <a:latin typeface="Montserrat"/>
                <a:ea typeface="Montserrat"/>
                <a:cs typeface="Montserrat"/>
                <a:sym typeface="Montserrat"/>
              </a:rPr>
              <a:t> no GitHub </a:t>
            </a:r>
            <a:r>
              <a:rPr lang="en-US" sz="1800" dirty="0" err="1">
                <a:solidFill>
                  <a:schemeClr val="tx2"/>
                </a:solidFill>
                <a:latin typeface="Montserrat"/>
                <a:ea typeface="Montserrat"/>
                <a:cs typeface="Montserrat"/>
                <a:sym typeface="Montserrat"/>
              </a:rPr>
              <a:t>pessoal</a:t>
            </a:r>
            <a:r>
              <a:rPr lang="en-US" sz="1800" dirty="0">
                <a:solidFill>
                  <a:schemeClr val="tx2"/>
                </a:solidFill>
                <a:latin typeface="Montserrat"/>
                <a:ea typeface="Montserrat"/>
                <a:cs typeface="Montserrat"/>
                <a:sym typeface="Montserrat"/>
              </a:rPr>
              <a:t> da </a:t>
            </a:r>
            <a:r>
              <a:rPr lang="en-US" sz="1800" dirty="0" err="1">
                <a:solidFill>
                  <a:schemeClr val="tx2"/>
                </a:solidFill>
                <a:latin typeface="Montserrat"/>
                <a:ea typeface="Montserrat"/>
                <a:cs typeface="Montserrat"/>
                <a:sym typeface="Montserrat"/>
              </a:rPr>
              <a:t>aluna</a:t>
            </a:r>
            <a:r>
              <a:rPr lang="en-US" sz="1800" dirty="0">
                <a:solidFill>
                  <a:schemeClr val="tx2"/>
                </a:solidFill>
                <a:latin typeface="Montserrat"/>
                <a:ea typeface="Montserrat"/>
                <a:cs typeface="Montserrat"/>
                <a:sym typeface="Montserrat"/>
              </a:rPr>
              <a:t>  de forma </a:t>
            </a:r>
            <a:r>
              <a:rPr lang="en-US" sz="1800" dirty="0" err="1">
                <a:solidFill>
                  <a:schemeClr val="tx2"/>
                </a:solidFill>
                <a:latin typeface="Montserrat"/>
                <a:ea typeface="Montserrat"/>
                <a:cs typeface="Montserrat"/>
                <a:sym typeface="Montserrat"/>
              </a:rPr>
              <a:t>pública</a:t>
            </a:r>
            <a:r>
              <a:rPr lang="en-US" sz="1800" dirty="0">
                <a:solidFill>
                  <a:schemeClr val="tx2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en-US" sz="1800" dirty="0" err="1">
                <a:solidFill>
                  <a:schemeClr val="tx2"/>
                </a:solidFill>
                <a:latin typeface="Montserrat"/>
                <a:ea typeface="Montserrat"/>
                <a:cs typeface="Montserrat"/>
                <a:sym typeface="Montserrat"/>
              </a:rPr>
              <a:t>acessível</a:t>
            </a:r>
            <a:r>
              <a:rPr lang="en-US" sz="1800" dirty="0">
                <a:solidFill>
                  <a:schemeClr val="tx2"/>
                </a:solidFill>
                <a:latin typeface="Montserrat"/>
                <a:ea typeface="Montserrat"/>
                <a:cs typeface="Montserrat"/>
                <a:sym typeface="Montserrat"/>
              </a:rPr>
              <a:t> pela </a:t>
            </a:r>
            <a:r>
              <a:rPr lang="en-US" sz="1800" dirty="0" err="1">
                <a:solidFill>
                  <a:schemeClr val="tx2"/>
                </a:solidFill>
                <a:latin typeface="Montserrat"/>
                <a:ea typeface="Montserrat"/>
                <a:cs typeface="Montserrat"/>
                <a:sym typeface="Montserrat"/>
              </a:rPr>
              <a:t>professora</a:t>
            </a:r>
            <a:r>
              <a:rPr lang="en-US" sz="1800" dirty="0">
                <a:solidFill>
                  <a:schemeClr val="tx2"/>
                </a:solidFill>
                <a:latin typeface="Montserrat"/>
                <a:ea typeface="Montserrat"/>
                <a:cs typeface="Montserrat"/>
                <a:sym typeface="Montserrat"/>
              </a:rPr>
              <a:t> para </a:t>
            </a:r>
            <a:r>
              <a:rPr lang="en-US" sz="1800" dirty="0" err="1">
                <a:solidFill>
                  <a:schemeClr val="tx2"/>
                </a:solidFill>
                <a:latin typeface="Montserrat"/>
                <a:ea typeface="Montserrat"/>
                <a:cs typeface="Montserrat"/>
                <a:sym typeface="Montserrat"/>
              </a:rPr>
              <a:t>conferência</a:t>
            </a:r>
            <a:r>
              <a:rPr lang="en-US" sz="1800" dirty="0">
                <a:solidFill>
                  <a:schemeClr val="tx2"/>
                </a:solidFill>
                <a:latin typeface="Montserrat"/>
                <a:ea typeface="Montserrat"/>
                <a:cs typeface="Montserrat"/>
                <a:sym typeface="Montserrat"/>
              </a:rPr>
              <a:t>. </a:t>
            </a:r>
            <a:r>
              <a:rPr lang="en-US" sz="1800" dirty="0" err="1">
                <a:solidFill>
                  <a:schemeClr val="tx2"/>
                </a:solidFill>
                <a:latin typeface="Montserrat"/>
                <a:ea typeface="Montserrat"/>
                <a:cs typeface="Montserrat"/>
                <a:sym typeface="Montserrat"/>
              </a:rPr>
              <a:t>Os</a:t>
            </a:r>
            <a:r>
              <a:rPr lang="en-US" sz="1800" dirty="0">
                <a:solidFill>
                  <a:schemeClr val="tx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00" dirty="0" err="1">
                <a:solidFill>
                  <a:schemeClr val="tx2"/>
                </a:solidFill>
                <a:latin typeface="Montserrat"/>
                <a:ea typeface="Montserrat"/>
                <a:cs typeface="Montserrat"/>
                <a:sym typeface="Montserrat"/>
              </a:rPr>
              <a:t>selos</a:t>
            </a:r>
            <a:r>
              <a:rPr lang="en-US" sz="1800" dirty="0">
                <a:solidFill>
                  <a:schemeClr val="tx2"/>
                </a:solidFill>
                <a:latin typeface="Montserrat"/>
                <a:ea typeface="Montserrat"/>
                <a:cs typeface="Montserrat"/>
                <a:sym typeface="Montserrat"/>
              </a:rPr>
              <a:t> que </a:t>
            </a:r>
            <a:r>
              <a:rPr lang="en-US" sz="1800" dirty="0" err="1">
                <a:solidFill>
                  <a:schemeClr val="tx2"/>
                </a:solidFill>
                <a:latin typeface="Montserrat"/>
                <a:ea typeface="Montserrat"/>
                <a:cs typeface="Montserrat"/>
                <a:sym typeface="Montserrat"/>
              </a:rPr>
              <a:t>indicam</a:t>
            </a:r>
            <a:r>
              <a:rPr lang="en-US" sz="1800" dirty="0">
                <a:solidFill>
                  <a:schemeClr val="tx2"/>
                </a:solidFill>
                <a:latin typeface="Montserrat"/>
                <a:ea typeface="Montserrat"/>
                <a:cs typeface="Montserrat"/>
                <a:sym typeface="Montserrat"/>
              </a:rPr>
              <a:t> o </a:t>
            </a:r>
            <a:r>
              <a:rPr lang="en-US" sz="1800" dirty="0" err="1">
                <a:solidFill>
                  <a:schemeClr val="tx2"/>
                </a:solidFill>
                <a:latin typeface="Montserrat"/>
                <a:ea typeface="Montserrat"/>
                <a:cs typeface="Montserrat"/>
                <a:sym typeface="Montserrat"/>
              </a:rPr>
              <a:t>término</a:t>
            </a:r>
            <a:r>
              <a:rPr lang="en-US" sz="1800" dirty="0">
                <a:solidFill>
                  <a:schemeClr val="tx2"/>
                </a:solidFill>
                <a:latin typeface="Montserrat"/>
                <a:ea typeface="Montserrat"/>
                <a:cs typeface="Montserrat"/>
                <a:sym typeface="Montserrat"/>
              </a:rPr>
              <a:t> dos </a:t>
            </a:r>
            <a:r>
              <a:rPr lang="en-US" sz="1800" dirty="0" err="1">
                <a:solidFill>
                  <a:schemeClr val="tx2"/>
                </a:solidFill>
                <a:latin typeface="Montserrat"/>
                <a:ea typeface="Montserrat"/>
                <a:cs typeface="Montserrat"/>
                <a:sym typeface="Montserrat"/>
              </a:rPr>
              <a:t>desafios</a:t>
            </a:r>
            <a:r>
              <a:rPr lang="en-US" sz="1800" dirty="0">
                <a:solidFill>
                  <a:schemeClr val="tx2"/>
                </a:solidFill>
                <a:latin typeface="Montserrat"/>
                <a:ea typeface="Montserrat"/>
                <a:cs typeface="Montserrat"/>
                <a:sym typeface="Montserrat"/>
              </a:rPr>
              <a:t> offline </a:t>
            </a:r>
            <a:r>
              <a:rPr lang="en-US" sz="1800" dirty="0" err="1">
                <a:solidFill>
                  <a:schemeClr val="tx2"/>
                </a:solidFill>
                <a:latin typeface="Montserrat"/>
                <a:ea typeface="Montserrat"/>
                <a:cs typeface="Montserrat"/>
                <a:sym typeface="Montserrat"/>
              </a:rPr>
              <a:t>também</a:t>
            </a:r>
            <a:r>
              <a:rPr lang="en-US" sz="1800" dirty="0">
                <a:solidFill>
                  <a:schemeClr val="tx2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br>
              <a:rPr lang="en-US" sz="1800" dirty="0">
                <a:solidFill>
                  <a:schemeClr val="tx2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lang="en-US" sz="1800" dirty="0">
              <a:solidFill>
                <a:schemeClr val="tx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4" indent="-342900">
              <a:spcBef>
                <a:spcPts val="600"/>
              </a:spcBef>
              <a:buClr>
                <a:schemeClr val="tx2"/>
              </a:buClr>
              <a:buSzPts val="1800"/>
              <a:buFont typeface="Montserrat"/>
              <a:buChar char="▹"/>
            </a:pPr>
            <a:r>
              <a:rPr lang="en-US" sz="1800" dirty="0">
                <a:solidFill>
                  <a:schemeClr val="tx2"/>
                </a:solidFill>
                <a:latin typeface="Montserrat"/>
                <a:ea typeface="Montserrat"/>
                <a:cs typeface="Montserrat"/>
                <a:sym typeface="Montserrat"/>
              </a:rPr>
              <a:t>Se a </a:t>
            </a:r>
            <a:r>
              <a:rPr lang="en-US" sz="1800" dirty="0" err="1">
                <a:solidFill>
                  <a:schemeClr val="tx2"/>
                </a:solidFill>
                <a:latin typeface="Montserrat"/>
                <a:ea typeface="Montserrat"/>
                <a:cs typeface="Montserrat"/>
                <a:sym typeface="Montserrat"/>
              </a:rPr>
              <a:t>aluna</a:t>
            </a:r>
            <a:r>
              <a:rPr lang="en-US" sz="1800" dirty="0">
                <a:solidFill>
                  <a:schemeClr val="tx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00" dirty="0" err="1">
                <a:solidFill>
                  <a:schemeClr val="tx2"/>
                </a:solidFill>
                <a:latin typeface="Montserrat"/>
                <a:ea typeface="Montserrat"/>
                <a:cs typeface="Montserrat"/>
                <a:sym typeface="Montserrat"/>
              </a:rPr>
              <a:t>sorteada</a:t>
            </a:r>
            <a:r>
              <a:rPr lang="en-US" sz="1800" dirty="0">
                <a:solidFill>
                  <a:schemeClr val="tx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00" dirty="0" err="1">
                <a:solidFill>
                  <a:schemeClr val="tx2"/>
                </a:solidFill>
                <a:latin typeface="Montserrat"/>
                <a:ea typeface="Montserrat"/>
                <a:cs typeface="Montserrat"/>
                <a:sym typeface="Montserrat"/>
              </a:rPr>
              <a:t>não</a:t>
            </a:r>
            <a:r>
              <a:rPr lang="en-US" sz="1800" dirty="0">
                <a:solidFill>
                  <a:schemeClr val="tx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00" dirty="0" err="1">
                <a:solidFill>
                  <a:schemeClr val="tx2"/>
                </a:solidFill>
                <a:latin typeface="Montserrat"/>
                <a:ea typeface="Montserrat"/>
                <a:cs typeface="Montserrat"/>
                <a:sym typeface="Montserrat"/>
              </a:rPr>
              <a:t>estiver</a:t>
            </a:r>
            <a:r>
              <a:rPr lang="en-US" sz="1800" dirty="0">
                <a:solidFill>
                  <a:schemeClr val="tx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00" dirty="0" err="1">
                <a:solidFill>
                  <a:schemeClr val="tx2"/>
                </a:solidFill>
                <a:latin typeface="Montserrat"/>
                <a:ea typeface="Montserrat"/>
                <a:cs typeface="Montserrat"/>
                <a:sym typeface="Montserrat"/>
              </a:rPr>
              <a:t>apta</a:t>
            </a:r>
            <a:r>
              <a:rPr lang="en-US" sz="1800" dirty="0">
                <a:solidFill>
                  <a:schemeClr val="tx2"/>
                </a:solidFill>
                <a:latin typeface="Montserrat"/>
                <a:ea typeface="Montserrat"/>
                <a:cs typeface="Montserrat"/>
                <a:sym typeface="Montserrat"/>
              </a:rPr>
              <a:t> a </a:t>
            </a:r>
            <a:r>
              <a:rPr lang="en-US" sz="1800" dirty="0" err="1">
                <a:solidFill>
                  <a:schemeClr val="tx2"/>
                </a:solidFill>
                <a:latin typeface="Montserrat"/>
                <a:ea typeface="Montserrat"/>
                <a:cs typeface="Montserrat"/>
                <a:sym typeface="Montserrat"/>
              </a:rPr>
              <a:t>receber</a:t>
            </a:r>
            <a:r>
              <a:rPr lang="en-US" sz="1800" dirty="0">
                <a:solidFill>
                  <a:schemeClr val="tx2"/>
                </a:solidFill>
                <a:latin typeface="Montserrat"/>
                <a:ea typeface="Montserrat"/>
                <a:cs typeface="Montserrat"/>
                <a:sym typeface="Montserrat"/>
              </a:rPr>
              <a:t> o </a:t>
            </a:r>
            <a:r>
              <a:rPr lang="en-US" sz="1800" dirty="0" err="1">
                <a:solidFill>
                  <a:schemeClr val="tx2"/>
                </a:solidFill>
                <a:latin typeface="Montserrat"/>
                <a:ea typeface="Montserrat"/>
                <a:cs typeface="Montserrat"/>
                <a:sym typeface="Montserrat"/>
              </a:rPr>
              <a:t>prêmio</a:t>
            </a:r>
            <a:r>
              <a:rPr lang="en-US" sz="1800" dirty="0">
                <a:solidFill>
                  <a:schemeClr val="tx2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en-US" sz="1800" dirty="0" err="1">
                <a:solidFill>
                  <a:schemeClr val="tx2"/>
                </a:solidFill>
                <a:latin typeface="Montserrat"/>
                <a:ea typeface="Montserrat"/>
                <a:cs typeface="Montserrat"/>
                <a:sym typeface="Montserrat"/>
              </a:rPr>
              <a:t>ela</a:t>
            </a:r>
            <a:r>
              <a:rPr lang="en-US" sz="1800" dirty="0">
                <a:solidFill>
                  <a:schemeClr val="tx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00" dirty="0" err="1">
                <a:solidFill>
                  <a:schemeClr val="tx2"/>
                </a:solidFill>
                <a:latin typeface="Montserrat"/>
                <a:ea typeface="Montserrat"/>
                <a:cs typeface="Montserrat"/>
                <a:sym typeface="Montserrat"/>
              </a:rPr>
              <a:t>será</a:t>
            </a:r>
            <a:r>
              <a:rPr lang="en-US" sz="1800" dirty="0">
                <a:solidFill>
                  <a:schemeClr val="tx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00" dirty="0" err="1">
                <a:solidFill>
                  <a:schemeClr val="tx2"/>
                </a:solidFill>
                <a:latin typeface="Montserrat"/>
                <a:ea typeface="Montserrat"/>
                <a:cs typeface="Montserrat"/>
                <a:sym typeface="Montserrat"/>
              </a:rPr>
              <a:t>desclassificada</a:t>
            </a:r>
            <a:r>
              <a:rPr lang="en-US" sz="1800" dirty="0">
                <a:solidFill>
                  <a:schemeClr val="tx2"/>
                </a:solidFill>
                <a:latin typeface="Montserrat"/>
                <a:ea typeface="Montserrat"/>
                <a:cs typeface="Montserrat"/>
                <a:sym typeface="Montserrat"/>
              </a:rPr>
              <a:t> e um novo </a:t>
            </a:r>
            <a:r>
              <a:rPr lang="en-US" sz="1800" dirty="0" err="1">
                <a:solidFill>
                  <a:schemeClr val="tx2"/>
                </a:solidFill>
                <a:latin typeface="Montserrat"/>
                <a:ea typeface="Montserrat"/>
                <a:cs typeface="Montserrat"/>
                <a:sym typeface="Montserrat"/>
              </a:rPr>
              <a:t>sorteio</a:t>
            </a:r>
            <a:r>
              <a:rPr lang="en-US" sz="1800" dirty="0">
                <a:solidFill>
                  <a:schemeClr val="tx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00" dirty="0" err="1">
                <a:solidFill>
                  <a:schemeClr val="tx2"/>
                </a:solidFill>
                <a:latin typeface="Montserrat"/>
                <a:ea typeface="Montserrat"/>
                <a:cs typeface="Montserrat"/>
                <a:sym typeface="Montserrat"/>
              </a:rPr>
              <a:t>será</a:t>
            </a:r>
            <a:r>
              <a:rPr lang="en-US" sz="1800" dirty="0">
                <a:solidFill>
                  <a:schemeClr val="tx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00" dirty="0" err="1">
                <a:solidFill>
                  <a:schemeClr val="tx2"/>
                </a:solidFill>
                <a:latin typeface="Montserrat"/>
                <a:ea typeface="Montserrat"/>
                <a:cs typeface="Montserrat"/>
                <a:sym typeface="Montserrat"/>
              </a:rPr>
              <a:t>realizado</a:t>
            </a:r>
            <a:r>
              <a:rPr lang="en-US" sz="1800" dirty="0">
                <a:solidFill>
                  <a:schemeClr val="tx2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</a:p>
        </p:txBody>
      </p:sp>
      <p:pic>
        <p:nvPicPr>
          <p:cNvPr id="3" name="Graphic 2" descr="Trophy">
            <a:extLst>
              <a:ext uri="{FF2B5EF4-FFF2-40B4-BE49-F238E27FC236}">
                <a16:creationId xmlns:a16="http://schemas.microsoft.com/office/drawing/2014/main" id="{7BA95BBE-DF09-4B4B-AF1E-307361F97E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94120" y="373500"/>
            <a:ext cx="665018" cy="665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899323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760</TotalTime>
  <Words>1142</Words>
  <Application>Microsoft Macintosh PowerPoint</Application>
  <PresentationFormat>On-screen Show (16:9)</PresentationFormat>
  <Paragraphs>273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Noto Sans Symbols</vt:lpstr>
      <vt:lpstr>Montserrat Black</vt:lpstr>
      <vt:lpstr>Montserrat</vt:lpstr>
      <vt:lpstr>Arial</vt:lpstr>
      <vt:lpstr>Consolas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keywords/>
  <dc:description/>
  <cp:lastModifiedBy>Cla Simões</cp:lastModifiedBy>
  <cp:revision>76</cp:revision>
  <dcterms:modified xsi:type="dcterms:W3CDTF">2022-04-18T01:20:06Z</dcterms:modified>
  <cp:category/>
</cp:coreProperties>
</file>